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368" r:id="rId2"/>
    <p:sldId id="369" r:id="rId3"/>
    <p:sldId id="370" r:id="rId4"/>
    <p:sldId id="371" r:id="rId5"/>
    <p:sldId id="372" r:id="rId6"/>
    <p:sldId id="373" r:id="rId7"/>
    <p:sldId id="374" r:id="rId8"/>
    <p:sldId id="375" r:id="rId9"/>
  </p:sldIdLst>
  <p:sldSz cx="9144000" cy="6858000" type="screen4x3"/>
  <p:notesSz cx="7315200" cy="96012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showOutlineIcons="0">
    <p:restoredLeft sz="9105" autoAdjust="0"/>
    <p:restoredTop sz="78961" autoAdjust="0"/>
  </p:normalViewPr>
  <p:slideViewPr>
    <p:cSldViewPr>
      <p:cViewPr varScale="1">
        <p:scale>
          <a:sx n="53" d="100"/>
          <a:sy n="53" d="100"/>
        </p:scale>
        <p:origin x="-2046" y="-90"/>
      </p:cViewPr>
      <p:guideLst>
        <p:guide orient="horz" pos="2160"/>
        <p:guide pos="2880"/>
      </p:guideLst>
    </p:cSldViewPr>
  </p:slideViewPr>
  <p:notesTextViewPr>
    <p:cViewPr>
      <p:scale>
        <a:sx n="200" d="100"/>
        <a:sy n="2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>
              <a:defRPr sz="1300">
                <a:latin typeface="Calibri" pitchFamily="34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3375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>
              <a:defRPr sz="1300">
                <a:latin typeface="Calibri" pitchFamily="34" charset="0"/>
                <a:cs typeface="+mn-cs"/>
              </a:defRPr>
            </a:lvl1pPr>
          </a:lstStyle>
          <a:p>
            <a:pPr>
              <a:defRPr/>
            </a:pPr>
            <a:fld id="{E31B3D61-1B3E-4F38-90E2-CF89FDC52A7F}" type="datetimeFigureOut">
              <a:rPr lang="en-US"/>
              <a:pPr>
                <a:defRPr/>
              </a:pPr>
              <a:t>4/13/2013</a:t>
            </a:fld>
            <a:endParaRPr lang="en-US"/>
          </a:p>
        </p:txBody>
      </p:sp>
      <p:sp>
        <p:nvSpPr>
          <p:cNvPr id="389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57300" y="720725"/>
            <a:ext cx="4800600" cy="3600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31838" y="4560888"/>
            <a:ext cx="5851525" cy="431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560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>
              <a:defRPr sz="1300">
                <a:latin typeface="Calibri" pitchFamily="34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560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>
              <a:defRPr sz="1300">
                <a:latin typeface="Calibri" pitchFamily="34" charset="0"/>
                <a:cs typeface="+mn-cs"/>
              </a:defRPr>
            </a:lvl1pPr>
          </a:lstStyle>
          <a:p>
            <a:pPr>
              <a:defRPr/>
            </a:pPr>
            <a:fld id="{20CD841A-7EC1-4EF0-AC0F-BF9FA2826E4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25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D87FD1-080E-4619-A388-30E37609521C}" type="datetimeFigureOut">
              <a:rPr lang="en-US"/>
              <a:pPr>
                <a:defRPr/>
              </a:pPr>
              <a:t>4/13/2013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461DC1-335A-4F22-BA31-33D90A30EB8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13E79B-4006-4CE7-911A-70D6A9929F09}" type="datetimeFigureOut">
              <a:rPr lang="en-US"/>
              <a:pPr>
                <a:defRPr/>
              </a:pPr>
              <a:t>4/13/2013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11A72B-FB86-47C6-996C-2CD11FD0EFB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C1ACF1-9304-4C05-800F-1021EDDD899C}" type="datetimeFigureOut">
              <a:rPr lang="en-US"/>
              <a:pPr>
                <a:defRPr/>
              </a:pPr>
              <a:t>4/13/2013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342F5A-FE14-408A-80AE-2BCB2F06D1E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589823-A2A7-454D-9DED-3E42BB76FFD8}" type="datetimeFigureOut">
              <a:rPr lang="en-US"/>
              <a:pPr>
                <a:defRPr/>
              </a:pPr>
              <a:t>4/13/2013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555447-ACB6-4956-9433-67FDC1FA5A3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2A9FBF-E584-4910-B67C-2C1FC4F7AFFE}" type="datetimeFigureOut">
              <a:rPr lang="en-US"/>
              <a:pPr>
                <a:defRPr/>
              </a:pPr>
              <a:t>4/13/2013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621BC8-C62B-4D3D-A22D-04B1553048E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B8BD0B-F0D6-40DE-BD7A-5D00FE3FEE00}" type="datetimeFigureOut">
              <a:rPr lang="en-US"/>
              <a:pPr>
                <a:defRPr/>
              </a:pPr>
              <a:t>4/13/2013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29D2D8-3893-47B9-B5BE-7C7C4365EEA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96FA22-F50D-4381-BDB3-CACE19FDA753}" type="datetimeFigureOut">
              <a:rPr lang="en-US"/>
              <a:pPr>
                <a:defRPr/>
              </a:pPr>
              <a:t>4/13/2013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D03839-59F4-48A2-A3FF-6A34C37BB78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2B7A6B-57C0-4E1E-9916-AFF53E00BFB3}" type="datetimeFigureOut">
              <a:rPr lang="en-US"/>
              <a:pPr>
                <a:defRPr/>
              </a:pPr>
              <a:t>4/13/2013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C6481B-9907-43E5-B169-F27428049AD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12D2FB-30C6-4A37-B9B7-FE1BD827AAB2}" type="datetimeFigureOut">
              <a:rPr lang="en-US"/>
              <a:pPr>
                <a:defRPr/>
              </a:pPr>
              <a:t>4/13/2013</a:t>
            </a:fld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67F905-23A4-4F7F-AA53-5292E2E787A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0AF4B2-32EF-4241-BB42-644ED660734F}" type="datetimeFigureOut">
              <a:rPr lang="en-US"/>
              <a:pPr>
                <a:defRPr/>
              </a:pPr>
              <a:t>4/13/2013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853F79-46D1-4B13-9267-56027CCD627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A8FFF6-28C1-4A53-B83F-8D33604539D8}" type="datetimeFigureOut">
              <a:rPr lang="en-US"/>
              <a:pPr>
                <a:defRPr/>
              </a:pPr>
              <a:t>4/13/2013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EB7097-760E-4C5A-8417-403ABA2FDDA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1"/>
          <p:cNvPicPr>
            <a:picLocks noChangeAspect="1" noChangeArrowheads="1"/>
          </p:cNvPicPr>
          <p:nvPr userDrawn="1"/>
        </p:nvPicPr>
        <p:blipFill>
          <a:blip r:embed="rId13"/>
          <a:srcRect/>
          <a:stretch>
            <a:fillRect/>
          </a:stretch>
        </p:blipFill>
        <p:spPr bwMode="auto">
          <a:xfrm>
            <a:off x="8458200" y="96838"/>
            <a:ext cx="600075" cy="512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C23CFE1-5D5D-4948-97F6-E7B1866FCD92}" type="datetimeFigureOut">
              <a:rPr lang="en-US"/>
              <a:pPr>
                <a:defRPr/>
              </a:pPr>
              <a:t>4/13/2013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3EF6EBD-2EA3-43FA-A774-A637B26C313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32" name="Rectangle 3"/>
          <p:cNvSpPr>
            <a:spLocks noChangeArrowheads="1"/>
          </p:cNvSpPr>
          <p:nvPr userDrawn="1"/>
        </p:nvSpPr>
        <p:spPr bwMode="auto">
          <a:xfrm>
            <a:off x="177800" y="227013"/>
            <a:ext cx="3098800" cy="230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en-US" sz="900">
                <a:solidFill>
                  <a:srgbClr val="999999"/>
                </a:solidFill>
                <a:cs typeface="Times New Roman" pitchFamily="18" charset="0"/>
              </a:rPr>
              <a:t>National Aeronautics and Space Administration</a:t>
            </a:r>
            <a:endParaRPr lang="en-US" sz="900"/>
          </a:p>
        </p:txBody>
      </p:sp>
      <p:sp>
        <p:nvSpPr>
          <p:cNvPr id="1033" name="Rectangle 4"/>
          <p:cNvSpPr>
            <a:spLocks noChangeArrowheads="1"/>
          </p:cNvSpPr>
          <p:nvPr userDrawn="1"/>
        </p:nvSpPr>
        <p:spPr bwMode="auto">
          <a:xfrm>
            <a:off x="304800" y="6459538"/>
            <a:ext cx="8534400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>
              <a:tabLst>
                <a:tab pos="2743200" algn="ctr"/>
                <a:tab pos="5486400" algn="r"/>
              </a:tabLst>
            </a:pPr>
            <a:r>
              <a:rPr lang="en-US" sz="800">
                <a:solidFill>
                  <a:srgbClr val="999999"/>
                </a:solidFill>
              </a:rPr>
              <a:t>Expedition Earth and Beyond:  Astromaterials Research and Exploration Science (ARES) Education </a:t>
            </a:r>
            <a:endParaRPr lang="en-US" sz="800"/>
          </a:p>
          <a:p>
            <a:pPr algn="ctr" eaLnBrk="0" hangingPunct="0">
              <a:tabLst>
                <a:tab pos="2743200" algn="ctr"/>
                <a:tab pos="5486400" algn="r"/>
              </a:tabLst>
            </a:pPr>
            <a:r>
              <a:rPr lang="en-US" sz="800">
                <a:solidFill>
                  <a:srgbClr val="999999"/>
                </a:solidFill>
              </a:rPr>
              <a:t>NASA Johnson Space Center</a:t>
            </a:r>
            <a:endParaRPr lang="en-US" sz="80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42" name="Group 22"/>
          <p:cNvGrpSpPr>
            <a:grpSpLocks/>
          </p:cNvGrpSpPr>
          <p:nvPr/>
        </p:nvGrpSpPr>
        <p:grpSpPr bwMode="auto">
          <a:xfrm>
            <a:off x="627063" y="903288"/>
            <a:ext cx="7889875" cy="5641975"/>
            <a:chOff x="627639" y="904038"/>
            <a:chExt cx="7888723" cy="5641848"/>
          </a:xfrm>
        </p:grpSpPr>
        <p:grpSp>
          <p:nvGrpSpPr>
            <p:cNvPr id="10244" name="Group 1"/>
            <p:cNvGrpSpPr>
              <a:grpSpLocks/>
            </p:cNvGrpSpPr>
            <p:nvPr/>
          </p:nvGrpSpPr>
          <p:grpSpPr bwMode="auto">
            <a:xfrm>
              <a:off x="627639" y="904038"/>
              <a:ext cx="7888723" cy="5615897"/>
              <a:chOff x="914400" y="912377"/>
              <a:chExt cx="6980018" cy="5017442"/>
            </a:xfrm>
          </p:grpSpPr>
          <p:grpSp>
            <p:nvGrpSpPr>
              <p:cNvPr id="10246" name="Group 4"/>
              <p:cNvGrpSpPr>
                <a:grpSpLocks/>
              </p:cNvGrpSpPr>
              <p:nvPr/>
            </p:nvGrpSpPr>
            <p:grpSpPr bwMode="auto">
              <a:xfrm>
                <a:off x="914400" y="912377"/>
                <a:ext cx="6980018" cy="4802623"/>
                <a:chOff x="914400" y="912377"/>
                <a:chExt cx="6980018" cy="4802623"/>
              </a:xfrm>
            </p:grpSpPr>
            <p:pic>
              <p:nvPicPr>
                <p:cNvPr id="10248" name="Picture 2" descr="moonimage1cut.jpg"/>
                <p:cNvPicPr>
                  <a:picLocks noChangeAspect="1"/>
                </p:cNvPicPr>
                <p:nvPr/>
              </p:nvPicPr>
              <p:blipFill>
                <a:blip r:embed="rId3"/>
                <a:srcRect/>
                <a:stretch>
                  <a:fillRect/>
                </a:stretch>
              </p:blipFill>
              <p:spPr bwMode="auto">
                <a:xfrm>
                  <a:off x="914400" y="912377"/>
                  <a:ext cx="6980018" cy="480262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cxnSp>
              <p:nvCxnSpPr>
                <p:cNvPr id="6" name="Straight Connector 5"/>
                <p:cNvCxnSpPr/>
                <p:nvPr/>
              </p:nvCxnSpPr>
              <p:spPr>
                <a:xfrm>
                  <a:off x="1175624" y="5374340"/>
                  <a:ext cx="1238707" cy="0"/>
                </a:xfrm>
                <a:prstGeom prst="line">
                  <a:avLst/>
                </a:prstGeom>
                <a:ln w="762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0250" name="TextBox 6"/>
                <p:cNvSpPr txBox="1">
                  <a:spLocks noChangeArrowheads="1"/>
                </p:cNvSpPr>
                <p:nvPr/>
              </p:nvSpPr>
              <p:spPr bwMode="auto">
                <a:xfrm>
                  <a:off x="1371600" y="5029200"/>
                  <a:ext cx="704039" cy="33855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en-US" sz="1600" b="1"/>
                    <a:t>25 km</a:t>
                  </a:r>
                </a:p>
              </p:txBody>
            </p:sp>
            <p:grpSp>
              <p:nvGrpSpPr>
                <p:cNvPr id="10251" name="Group 9"/>
                <p:cNvGrpSpPr>
                  <a:grpSpLocks/>
                </p:cNvGrpSpPr>
                <p:nvPr/>
              </p:nvGrpSpPr>
              <p:grpSpPr bwMode="auto">
                <a:xfrm>
                  <a:off x="990600" y="1066800"/>
                  <a:ext cx="301625" cy="614363"/>
                  <a:chOff x="2549218" y="5772881"/>
                  <a:chExt cx="301630" cy="614054"/>
                </a:xfrm>
              </p:grpSpPr>
              <p:grpSp>
                <p:nvGrpSpPr>
                  <p:cNvPr id="10252" name="Group 10"/>
                  <p:cNvGrpSpPr>
                    <a:grpSpLocks/>
                  </p:cNvGrpSpPr>
                  <p:nvPr/>
                </p:nvGrpSpPr>
                <p:grpSpPr bwMode="auto">
                  <a:xfrm rot="-6937624">
                    <a:off x="2439591" y="5977439"/>
                    <a:ext cx="614054" cy="204937"/>
                    <a:chOff x="1219599" y="5105047"/>
                    <a:chExt cx="685008" cy="228602"/>
                  </a:xfrm>
                </p:grpSpPr>
                <p:grpSp>
                  <p:nvGrpSpPr>
                    <p:cNvPr id="10254" name="Group 49"/>
                    <p:cNvGrpSpPr>
                      <a:grpSpLocks/>
                    </p:cNvGrpSpPr>
                    <p:nvPr/>
                  </p:nvGrpSpPr>
                  <p:grpSpPr bwMode="auto">
                    <a:xfrm rot="6981886">
                      <a:off x="1447801" y="4876845"/>
                      <a:ext cx="228602" cy="685006"/>
                      <a:chOff x="495304" y="4725194"/>
                      <a:chExt cx="228600" cy="685006"/>
                    </a:xfrm>
                  </p:grpSpPr>
                  <p:sp>
                    <p:nvSpPr>
                      <p:cNvPr id="13" name="Oval 12"/>
                      <p:cNvSpPr/>
                      <p:nvPr/>
                    </p:nvSpPr>
                    <p:spPr>
                      <a:xfrm>
                        <a:off x="495519" y="4951517"/>
                        <a:ext cx="228726" cy="229300"/>
                      </a:xfrm>
                      <a:prstGeom prst="ellipse">
                        <a:avLst/>
                      </a:prstGeom>
                      <a:noFill/>
                      <a:ln w="6350"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>
                          <a:defRPr/>
                        </a:pPr>
                        <a:endParaRPr lang="en-US"/>
                      </a:p>
                    </p:txBody>
                  </p:sp>
                  <p:cxnSp>
                    <p:nvCxnSpPr>
                      <p:cNvPr id="14" name="Straight Arrow Connector 13"/>
                      <p:cNvCxnSpPr/>
                      <p:nvPr/>
                    </p:nvCxnSpPr>
                    <p:spPr>
                      <a:xfrm rot="5400000" flipH="1" flipV="1">
                        <a:off x="483590" y="4828308"/>
                        <a:ext cx="229300" cy="1567"/>
                      </a:xfrm>
                      <a:prstGeom prst="straightConnector1">
                        <a:avLst/>
                      </a:prstGeom>
                      <a:ln w="41275">
                        <a:solidFill>
                          <a:schemeClr val="bg1"/>
                        </a:solidFill>
                        <a:tailEnd type="stealth" w="med" len="med"/>
                      </a:ln>
                      <a:effectLst/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15" name="Straight Connector 14"/>
                      <p:cNvCxnSpPr>
                        <a:stCxn id="13" idx="4"/>
                      </p:cNvCxnSpPr>
                      <p:nvPr/>
                    </p:nvCxnSpPr>
                    <p:spPr>
                      <a:xfrm rot="5400000">
                        <a:off x="505039" y="5280363"/>
                        <a:ext cx="226138" cy="1566"/>
                      </a:xfrm>
                      <a:prstGeom prst="line">
                        <a:avLst/>
                      </a:prstGeom>
                      <a:ln w="41275">
                        <a:noFill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cxnSp>
                  <p:nvCxnSpPr>
                    <p:cNvPr id="12" name="Straight Connector 11"/>
                    <p:cNvCxnSpPr/>
                    <p:nvPr/>
                  </p:nvCxnSpPr>
                  <p:spPr>
                    <a:xfrm rot="11486297">
                      <a:off x="1333073" y="5107728"/>
                      <a:ext cx="139162" cy="37599"/>
                    </a:xfrm>
                    <a:prstGeom prst="line">
                      <a:avLst/>
                    </a:prstGeom>
                    <a:ln w="41275">
                      <a:solidFill>
                        <a:schemeClr val="bg1"/>
                      </a:solidFill>
                    </a:ln>
                    <a:effectLst/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sp>
                <p:nvSpPr>
                  <p:cNvPr id="10" name="Text Box 8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2548857" y="5934656"/>
                    <a:ext cx="301957" cy="307616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  <a:effectLst>
                    <a:outerShdw blurRad="12700" dist="12700" dir="2700000" algn="tl" rotWithShape="0">
                      <a:prstClr val="black"/>
                    </a:outerShdw>
                  </a:effectLst>
                </p:spPr>
                <p:txBody>
                  <a:bodyPr>
                    <a:spAutoFit/>
                  </a:bodyPr>
                  <a:lstStyle/>
                  <a:p>
                    <a:pPr>
                      <a:defRPr/>
                    </a:pPr>
                    <a:r>
                      <a:rPr lang="en-US" sz="1400" b="1" dirty="0">
                        <a:solidFill>
                          <a:schemeClr val="bg1">
                            <a:lumMod val="95000"/>
                          </a:schemeClr>
                        </a:solidFill>
                        <a:latin typeface="Monotype Corsiva" pitchFamily="66" charset="0"/>
                        <a:cs typeface="+mn-cs"/>
                      </a:rPr>
                      <a:t>N</a:t>
                    </a:r>
                  </a:p>
                </p:txBody>
              </p:sp>
            </p:grpSp>
          </p:grpSp>
          <p:sp>
            <p:nvSpPr>
              <p:cNvPr id="10247" name="TextBox 7"/>
              <p:cNvSpPr txBox="1">
                <a:spLocks noChangeArrowheads="1"/>
              </p:cNvSpPr>
              <p:nvPr/>
            </p:nvSpPr>
            <p:spPr bwMode="auto">
              <a:xfrm>
                <a:off x="924888" y="5715000"/>
                <a:ext cx="877179" cy="21481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1000"/>
                  <a:t>AS12-50-7438</a:t>
                </a:r>
              </a:p>
            </p:txBody>
          </p:sp>
        </p:grpSp>
        <p:sp>
          <p:nvSpPr>
            <p:cNvPr id="10245" name="TextBox 17"/>
            <p:cNvSpPr txBox="1">
              <a:spLocks noChangeArrowheads="1"/>
            </p:cNvSpPr>
            <p:nvPr/>
          </p:nvSpPr>
          <p:spPr bwMode="auto">
            <a:xfrm>
              <a:off x="6498692" y="6294328"/>
              <a:ext cx="2011245" cy="2515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r"/>
              <a:r>
                <a:rPr lang="en-US" sz="1000"/>
                <a:t>Blue Marble Matches Image #1</a:t>
              </a:r>
            </a:p>
          </p:txBody>
        </p:sp>
      </p:grpSp>
      <p:sp>
        <p:nvSpPr>
          <p:cNvPr id="10243" name="TextBox 21"/>
          <p:cNvSpPr txBox="1">
            <a:spLocks noChangeArrowheads="1"/>
          </p:cNvSpPr>
          <p:nvPr/>
        </p:nvSpPr>
        <p:spPr bwMode="auto">
          <a:xfrm>
            <a:off x="2324100" y="555625"/>
            <a:ext cx="44958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600" b="1" i="1"/>
              <a:t>EARTH’S MOON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266" name="Group 2"/>
          <p:cNvGrpSpPr>
            <a:grpSpLocks/>
          </p:cNvGrpSpPr>
          <p:nvPr/>
        </p:nvGrpSpPr>
        <p:grpSpPr bwMode="auto">
          <a:xfrm>
            <a:off x="522288" y="895350"/>
            <a:ext cx="8099425" cy="5657850"/>
            <a:chOff x="533400" y="698556"/>
            <a:chExt cx="8100351" cy="5657805"/>
          </a:xfrm>
        </p:grpSpPr>
        <p:grpSp>
          <p:nvGrpSpPr>
            <p:cNvPr id="11268" name="Group 1"/>
            <p:cNvGrpSpPr>
              <a:grpSpLocks/>
            </p:cNvGrpSpPr>
            <p:nvPr/>
          </p:nvGrpSpPr>
          <p:grpSpPr bwMode="auto">
            <a:xfrm>
              <a:off x="533400" y="698556"/>
              <a:ext cx="8085111" cy="5649126"/>
              <a:chOff x="1031234" y="914400"/>
              <a:chExt cx="7303260" cy="5102841"/>
            </a:xfrm>
          </p:grpSpPr>
          <p:sp>
            <p:nvSpPr>
              <p:cNvPr id="11270" name="TextBox 7"/>
              <p:cNvSpPr txBox="1">
                <a:spLocks noChangeArrowheads="1"/>
              </p:cNvSpPr>
              <p:nvPr/>
            </p:nvSpPr>
            <p:spPr bwMode="auto">
              <a:xfrm>
                <a:off x="1031234" y="5786409"/>
                <a:ext cx="1031051" cy="23083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1000"/>
                  <a:t>A12_h_50_7431</a:t>
                </a:r>
              </a:p>
            </p:txBody>
          </p:sp>
          <p:grpSp>
            <p:nvGrpSpPr>
              <p:cNvPr id="11271" name="Group 39"/>
              <p:cNvGrpSpPr>
                <a:grpSpLocks/>
              </p:cNvGrpSpPr>
              <p:nvPr/>
            </p:nvGrpSpPr>
            <p:grpSpPr bwMode="auto">
              <a:xfrm>
                <a:off x="1037536" y="914400"/>
                <a:ext cx="7296958" cy="4876800"/>
                <a:chOff x="1037536" y="914400"/>
                <a:chExt cx="7296958" cy="4876800"/>
              </a:xfrm>
            </p:grpSpPr>
            <p:pic>
              <p:nvPicPr>
                <p:cNvPr id="11272" name="Picture 17" descr="MOONIMAGE2CUT.jpg"/>
                <p:cNvPicPr>
                  <a:picLocks noChangeAspect="1"/>
                </p:cNvPicPr>
                <p:nvPr/>
              </p:nvPicPr>
              <p:blipFill>
                <a:blip r:embed="rId3"/>
                <a:srcRect/>
                <a:stretch>
                  <a:fillRect/>
                </a:stretch>
              </p:blipFill>
              <p:spPr bwMode="auto">
                <a:xfrm>
                  <a:off x="1037536" y="914400"/>
                  <a:ext cx="7296958" cy="487680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sp>
              <p:nvSpPr>
                <p:cNvPr id="11273" name="TextBox 22"/>
                <p:cNvSpPr txBox="1">
                  <a:spLocks noChangeArrowheads="1"/>
                </p:cNvSpPr>
                <p:nvPr/>
              </p:nvSpPr>
              <p:spPr bwMode="auto">
                <a:xfrm>
                  <a:off x="1306624" y="5122277"/>
                  <a:ext cx="704039" cy="33855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en-US" sz="1600" b="1">
                      <a:solidFill>
                        <a:schemeClr val="bg1"/>
                      </a:solidFill>
                    </a:rPr>
                    <a:t>20 km</a:t>
                  </a:r>
                </a:p>
              </p:txBody>
            </p:sp>
            <p:grpSp>
              <p:nvGrpSpPr>
                <p:cNvPr id="11274" name="Group 9"/>
                <p:cNvGrpSpPr>
                  <a:grpSpLocks/>
                </p:cNvGrpSpPr>
                <p:nvPr/>
              </p:nvGrpSpPr>
              <p:grpSpPr bwMode="auto">
                <a:xfrm>
                  <a:off x="1143000" y="1046889"/>
                  <a:ext cx="301625" cy="614363"/>
                  <a:chOff x="2549218" y="5772881"/>
                  <a:chExt cx="301630" cy="614054"/>
                </a:xfrm>
              </p:grpSpPr>
              <p:grpSp>
                <p:nvGrpSpPr>
                  <p:cNvPr id="11276" name="Group 10"/>
                  <p:cNvGrpSpPr>
                    <a:grpSpLocks/>
                  </p:cNvGrpSpPr>
                  <p:nvPr/>
                </p:nvGrpSpPr>
                <p:grpSpPr bwMode="auto">
                  <a:xfrm rot="-6937624">
                    <a:off x="2439591" y="5977439"/>
                    <a:ext cx="614054" cy="204937"/>
                    <a:chOff x="1219599" y="5105047"/>
                    <a:chExt cx="685008" cy="228602"/>
                  </a:xfrm>
                </p:grpSpPr>
                <p:grpSp>
                  <p:nvGrpSpPr>
                    <p:cNvPr id="11278" name="Group 49"/>
                    <p:cNvGrpSpPr>
                      <a:grpSpLocks/>
                    </p:cNvGrpSpPr>
                    <p:nvPr/>
                  </p:nvGrpSpPr>
                  <p:grpSpPr bwMode="auto">
                    <a:xfrm rot="6981886">
                      <a:off x="1447801" y="4876845"/>
                      <a:ext cx="228602" cy="685006"/>
                      <a:chOff x="495304" y="4725194"/>
                      <a:chExt cx="228600" cy="685006"/>
                    </a:xfrm>
                  </p:grpSpPr>
                  <p:sp>
                    <p:nvSpPr>
                      <p:cNvPr id="30" name="Oval 29"/>
                      <p:cNvSpPr/>
                      <p:nvPr/>
                    </p:nvSpPr>
                    <p:spPr>
                      <a:xfrm>
                        <a:off x="495083" y="4951604"/>
                        <a:ext cx="228766" cy="228638"/>
                      </a:xfrm>
                      <a:prstGeom prst="ellipse">
                        <a:avLst/>
                      </a:prstGeom>
                      <a:noFill/>
                      <a:ln w="6350"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>
                          <a:defRPr/>
                        </a:pPr>
                        <a:endParaRPr lang="en-US"/>
                      </a:p>
                    </p:txBody>
                  </p:sp>
                  <p:cxnSp>
                    <p:nvCxnSpPr>
                      <p:cNvPr id="31" name="Straight Arrow Connector 30"/>
                      <p:cNvCxnSpPr/>
                      <p:nvPr/>
                    </p:nvCxnSpPr>
                    <p:spPr>
                      <a:xfrm rot="5400000" flipH="1" flipV="1">
                        <a:off x="484100" y="4828614"/>
                        <a:ext cx="228638" cy="1599"/>
                      </a:xfrm>
                      <a:prstGeom prst="straightConnector1">
                        <a:avLst/>
                      </a:prstGeom>
                      <a:ln w="41275">
                        <a:solidFill>
                          <a:schemeClr val="bg1"/>
                        </a:solidFill>
                        <a:tailEnd type="stealth" w="med" len="med"/>
                      </a:ln>
                      <a:effectLst/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32" name="Straight Connector 31"/>
                      <p:cNvCxnSpPr>
                        <a:stCxn id="30" idx="4"/>
                      </p:cNvCxnSpPr>
                      <p:nvPr/>
                    </p:nvCxnSpPr>
                    <p:spPr>
                      <a:xfrm rot="5400000">
                        <a:off x="503516" y="5280091"/>
                        <a:ext cx="227039" cy="1599"/>
                      </a:xfrm>
                      <a:prstGeom prst="line">
                        <a:avLst/>
                      </a:prstGeom>
                      <a:ln w="41275">
                        <a:noFill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cxnSp>
                  <p:nvCxnSpPr>
                    <p:cNvPr id="29" name="Straight Connector 28"/>
                    <p:cNvCxnSpPr/>
                    <p:nvPr/>
                  </p:nvCxnSpPr>
                  <p:spPr>
                    <a:xfrm rot="11486297">
                      <a:off x="1333626" y="5106502"/>
                      <a:ext cx="137502" cy="38395"/>
                    </a:xfrm>
                    <a:prstGeom prst="line">
                      <a:avLst/>
                    </a:prstGeom>
                    <a:ln w="41275">
                      <a:solidFill>
                        <a:schemeClr val="bg1"/>
                      </a:solidFill>
                    </a:ln>
                    <a:effectLst/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sp>
                <p:nvSpPr>
                  <p:cNvPr id="27" name="Text Box 8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2549316" y="5934276"/>
                    <a:ext cx="301176" cy="308149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  <a:effectLst>
                    <a:outerShdw blurRad="12700" dist="12700" dir="2700000" algn="tl" rotWithShape="0">
                      <a:prstClr val="black"/>
                    </a:outerShdw>
                  </a:effectLst>
                </p:spPr>
                <p:txBody>
                  <a:bodyPr>
                    <a:spAutoFit/>
                  </a:bodyPr>
                  <a:lstStyle/>
                  <a:p>
                    <a:pPr>
                      <a:defRPr/>
                    </a:pPr>
                    <a:r>
                      <a:rPr lang="en-US" sz="1400" b="1" dirty="0">
                        <a:solidFill>
                          <a:schemeClr val="bg1">
                            <a:lumMod val="95000"/>
                          </a:schemeClr>
                        </a:solidFill>
                        <a:latin typeface="Monotype Corsiva" pitchFamily="66" charset="0"/>
                        <a:cs typeface="+mn-cs"/>
                      </a:rPr>
                      <a:t>N</a:t>
                    </a:r>
                  </a:p>
                </p:txBody>
              </p:sp>
            </p:grpSp>
            <p:cxnSp>
              <p:nvCxnSpPr>
                <p:cNvPr id="37" name="Straight Connector 36"/>
                <p:cNvCxnSpPr/>
                <p:nvPr/>
              </p:nvCxnSpPr>
              <p:spPr>
                <a:xfrm>
                  <a:off x="1295117" y="5485907"/>
                  <a:ext cx="725679" cy="0"/>
                </a:xfrm>
                <a:prstGeom prst="line">
                  <a:avLst/>
                </a:prstGeom>
                <a:ln w="76200"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11269" name="TextBox 17"/>
            <p:cNvSpPr txBox="1">
              <a:spLocks noChangeArrowheads="1"/>
            </p:cNvSpPr>
            <p:nvPr/>
          </p:nvSpPr>
          <p:spPr bwMode="auto">
            <a:xfrm>
              <a:off x="6684178" y="6110140"/>
              <a:ext cx="1949573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r"/>
              <a:r>
                <a:rPr lang="en-US" sz="1000"/>
                <a:t>Blue Marble Matches Image #2</a:t>
              </a:r>
            </a:p>
          </p:txBody>
        </p:sp>
      </p:grpSp>
      <p:sp>
        <p:nvSpPr>
          <p:cNvPr id="11267" name="TextBox 32"/>
          <p:cNvSpPr txBox="1">
            <a:spLocks noChangeArrowheads="1"/>
          </p:cNvSpPr>
          <p:nvPr/>
        </p:nvSpPr>
        <p:spPr bwMode="auto">
          <a:xfrm>
            <a:off x="2324100" y="555625"/>
            <a:ext cx="44958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600" b="1" i="1"/>
              <a:t>EARTH’S MOON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290" name="Group 2"/>
          <p:cNvGrpSpPr>
            <a:grpSpLocks/>
          </p:cNvGrpSpPr>
          <p:nvPr/>
        </p:nvGrpSpPr>
        <p:grpSpPr bwMode="auto">
          <a:xfrm>
            <a:off x="720725" y="901700"/>
            <a:ext cx="7694613" cy="5600700"/>
            <a:chOff x="720024" y="761181"/>
            <a:chExt cx="7695588" cy="5601360"/>
          </a:xfrm>
        </p:grpSpPr>
        <p:grpSp>
          <p:nvGrpSpPr>
            <p:cNvPr id="12292" name="Group 1"/>
            <p:cNvGrpSpPr>
              <a:grpSpLocks/>
            </p:cNvGrpSpPr>
            <p:nvPr/>
          </p:nvGrpSpPr>
          <p:grpSpPr bwMode="auto">
            <a:xfrm>
              <a:off x="720024" y="761181"/>
              <a:ext cx="7695588" cy="5584797"/>
              <a:chOff x="944624" y="990600"/>
              <a:chExt cx="7132576" cy="5176211"/>
            </a:xfrm>
          </p:grpSpPr>
          <p:sp>
            <p:nvSpPr>
              <p:cNvPr id="12294" name="TextBox 7"/>
              <p:cNvSpPr txBox="1">
                <a:spLocks noChangeArrowheads="1"/>
              </p:cNvSpPr>
              <p:nvPr/>
            </p:nvSpPr>
            <p:spPr bwMode="auto">
              <a:xfrm>
                <a:off x="944624" y="5935979"/>
                <a:ext cx="665567" cy="23083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1000"/>
                  <a:t>Apollo 16</a:t>
                </a:r>
              </a:p>
            </p:txBody>
          </p:sp>
          <p:grpSp>
            <p:nvGrpSpPr>
              <p:cNvPr id="12295" name="Group 6"/>
              <p:cNvGrpSpPr>
                <a:grpSpLocks/>
              </p:cNvGrpSpPr>
              <p:nvPr/>
            </p:nvGrpSpPr>
            <p:grpSpPr bwMode="auto">
              <a:xfrm>
                <a:off x="944624" y="990600"/>
                <a:ext cx="7132576" cy="4963082"/>
                <a:chOff x="944624" y="990600"/>
                <a:chExt cx="7132576" cy="4963082"/>
              </a:xfrm>
            </p:grpSpPr>
            <p:pic>
              <p:nvPicPr>
                <p:cNvPr id="12296" name="Picture 2"/>
                <p:cNvPicPr>
                  <a:picLocks noChangeAspect="1" noChangeArrowheads="1"/>
                </p:cNvPicPr>
                <p:nvPr/>
              </p:nvPicPr>
              <p:blipFill>
                <a:blip r:embed="rId3">
                  <a:lum contrast="10000"/>
                </a:blip>
                <a:srcRect/>
                <a:stretch>
                  <a:fillRect/>
                </a:stretch>
              </p:blipFill>
              <p:spPr bwMode="auto">
                <a:xfrm>
                  <a:off x="944624" y="990600"/>
                  <a:ext cx="7132576" cy="4963082"/>
                </a:xfrm>
                <a:prstGeom prst="rect">
                  <a:avLst/>
                </a:prstGeom>
                <a:noFill/>
                <a:ln w="9525">
                  <a:noFill/>
                  <a:round/>
                  <a:headEnd/>
                  <a:tailEnd/>
                </a:ln>
              </p:spPr>
            </p:pic>
            <p:sp>
              <p:nvSpPr>
                <p:cNvPr id="12297" name="TextBox 22"/>
                <p:cNvSpPr txBox="1">
                  <a:spLocks noChangeArrowheads="1"/>
                </p:cNvSpPr>
                <p:nvPr/>
              </p:nvSpPr>
              <p:spPr bwMode="auto">
                <a:xfrm>
                  <a:off x="1261682" y="5292833"/>
                  <a:ext cx="682244" cy="32807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en-US" sz="1600" b="1">
                      <a:solidFill>
                        <a:schemeClr val="bg1"/>
                      </a:solidFill>
                    </a:rPr>
                    <a:t>20 km</a:t>
                  </a:r>
                </a:p>
              </p:txBody>
            </p:sp>
            <p:cxnSp>
              <p:nvCxnSpPr>
                <p:cNvPr id="32" name="Straight Connector 31"/>
                <p:cNvCxnSpPr/>
                <p:nvPr/>
              </p:nvCxnSpPr>
              <p:spPr>
                <a:xfrm flipV="1">
                  <a:off x="1143283" y="5637695"/>
                  <a:ext cx="919715" cy="1472"/>
                </a:xfrm>
                <a:prstGeom prst="line">
                  <a:avLst/>
                </a:prstGeom>
                <a:ln w="76200"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12299" name="Group 3"/>
                <p:cNvGrpSpPr>
                  <a:grpSpLocks/>
                </p:cNvGrpSpPr>
                <p:nvPr/>
              </p:nvGrpSpPr>
              <p:grpSpPr bwMode="auto">
                <a:xfrm>
                  <a:off x="1095374" y="1135089"/>
                  <a:ext cx="292288" cy="595344"/>
                  <a:chOff x="1095374" y="1135089"/>
                  <a:chExt cx="292288" cy="595344"/>
                </a:xfrm>
              </p:grpSpPr>
              <p:grpSp>
                <p:nvGrpSpPr>
                  <p:cNvPr id="12300" name="Group 10"/>
                  <p:cNvGrpSpPr>
                    <a:grpSpLocks/>
                  </p:cNvGrpSpPr>
                  <p:nvPr/>
                </p:nvGrpSpPr>
                <p:grpSpPr bwMode="auto">
                  <a:xfrm rot="-6910467">
                    <a:off x="989812" y="1333466"/>
                    <a:ext cx="595344" cy="198590"/>
                    <a:chOff x="1219599" y="5105047"/>
                    <a:chExt cx="685008" cy="228602"/>
                  </a:xfrm>
                </p:grpSpPr>
                <p:grpSp>
                  <p:nvGrpSpPr>
                    <p:cNvPr id="12302" name="Group 49"/>
                    <p:cNvGrpSpPr>
                      <a:grpSpLocks/>
                    </p:cNvGrpSpPr>
                    <p:nvPr/>
                  </p:nvGrpSpPr>
                  <p:grpSpPr bwMode="auto">
                    <a:xfrm rot="6981886">
                      <a:off x="1447801" y="4876845"/>
                      <a:ext cx="228602" cy="685006"/>
                      <a:chOff x="495304" y="4725194"/>
                      <a:chExt cx="228600" cy="685006"/>
                    </a:xfrm>
                  </p:grpSpPr>
                  <p:sp>
                    <p:nvSpPr>
                      <p:cNvPr id="29" name="Oval 28"/>
                      <p:cNvSpPr/>
                      <p:nvPr/>
                    </p:nvSpPr>
                    <p:spPr>
                      <a:xfrm>
                        <a:off x="494395" y="4951772"/>
                        <a:ext cx="228678" cy="228577"/>
                      </a:xfrm>
                      <a:prstGeom prst="ellipse">
                        <a:avLst/>
                      </a:prstGeom>
                      <a:noFill/>
                      <a:ln w="6350"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>
                          <a:defRPr/>
                        </a:pPr>
                        <a:endParaRPr lang="en-US"/>
                      </a:p>
                    </p:txBody>
                  </p:sp>
                  <p:cxnSp>
                    <p:nvCxnSpPr>
                      <p:cNvPr id="30" name="Straight Arrow Connector 29"/>
                      <p:cNvCxnSpPr/>
                      <p:nvPr/>
                    </p:nvCxnSpPr>
                    <p:spPr>
                      <a:xfrm rot="5400000" flipH="1" flipV="1">
                        <a:off x="482744" y="4828363"/>
                        <a:ext cx="228577" cy="1694"/>
                      </a:xfrm>
                      <a:prstGeom prst="straightConnector1">
                        <a:avLst/>
                      </a:prstGeom>
                      <a:ln w="41275">
                        <a:solidFill>
                          <a:schemeClr val="bg1"/>
                        </a:solidFill>
                        <a:tailEnd type="stealth" w="med" len="med"/>
                      </a:ln>
                      <a:effectLst/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31" name="Straight Connector 30"/>
                      <p:cNvCxnSpPr>
                        <a:stCxn id="29" idx="4"/>
                      </p:cNvCxnSpPr>
                      <p:nvPr/>
                    </p:nvCxnSpPr>
                    <p:spPr>
                      <a:xfrm rot="5400000">
                        <a:off x="503165" y="5280974"/>
                        <a:ext cx="226883" cy="1694"/>
                      </a:xfrm>
                      <a:prstGeom prst="line">
                        <a:avLst/>
                      </a:prstGeom>
                      <a:ln w="41275">
                        <a:noFill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cxnSp>
                  <p:nvCxnSpPr>
                    <p:cNvPr id="28" name="Straight Connector 27"/>
                    <p:cNvCxnSpPr/>
                    <p:nvPr/>
                  </p:nvCxnSpPr>
                  <p:spPr>
                    <a:xfrm rot="11486297">
                      <a:off x="1335200" y="5107559"/>
                      <a:ext cx="137146" cy="37266"/>
                    </a:xfrm>
                    <a:prstGeom prst="line">
                      <a:avLst/>
                    </a:prstGeom>
                    <a:ln w="41275">
                      <a:solidFill>
                        <a:schemeClr val="bg1"/>
                      </a:solidFill>
                    </a:ln>
                    <a:effectLst/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sp>
                <p:nvSpPr>
                  <p:cNvPr id="26" name="Text Box 8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1094721" y="1292264"/>
                    <a:ext cx="292838" cy="298720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  <a:effectLst>
                    <a:outerShdw blurRad="12700" dist="12700" dir="2700000" algn="tl" rotWithShape="0">
                      <a:prstClr val="black"/>
                    </a:outerShdw>
                  </a:effectLst>
                </p:spPr>
                <p:txBody>
                  <a:bodyPr>
                    <a:spAutoFit/>
                  </a:bodyPr>
                  <a:lstStyle/>
                  <a:p>
                    <a:pPr>
                      <a:defRPr/>
                    </a:pPr>
                    <a:r>
                      <a:rPr lang="en-US" sz="1400" b="1" dirty="0">
                        <a:solidFill>
                          <a:schemeClr val="bg1">
                            <a:lumMod val="95000"/>
                          </a:schemeClr>
                        </a:solidFill>
                        <a:latin typeface="Monotype Corsiva" pitchFamily="66" charset="0"/>
                        <a:cs typeface="+mn-cs"/>
                      </a:rPr>
                      <a:t>N</a:t>
                    </a:r>
                  </a:p>
                </p:txBody>
              </p:sp>
            </p:grpSp>
          </p:grpSp>
        </p:grpSp>
        <p:sp>
          <p:nvSpPr>
            <p:cNvPr id="12293" name="TextBox 17"/>
            <p:cNvSpPr txBox="1">
              <a:spLocks noChangeArrowheads="1"/>
            </p:cNvSpPr>
            <p:nvPr/>
          </p:nvSpPr>
          <p:spPr bwMode="auto">
            <a:xfrm>
              <a:off x="6456680" y="6116320"/>
              <a:ext cx="1949573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r"/>
              <a:r>
                <a:rPr lang="en-US" sz="1000"/>
                <a:t>Blue Marble Matches Image #3</a:t>
              </a:r>
            </a:p>
          </p:txBody>
        </p:sp>
      </p:grpSp>
      <p:sp>
        <p:nvSpPr>
          <p:cNvPr id="12291" name="TextBox 32"/>
          <p:cNvSpPr txBox="1">
            <a:spLocks noChangeArrowheads="1"/>
          </p:cNvSpPr>
          <p:nvPr/>
        </p:nvSpPr>
        <p:spPr bwMode="auto">
          <a:xfrm>
            <a:off x="2324100" y="555625"/>
            <a:ext cx="44958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600" b="1" i="1"/>
              <a:t>EARTH’S MOON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314" name="Group 19"/>
          <p:cNvGrpSpPr>
            <a:grpSpLocks/>
          </p:cNvGrpSpPr>
          <p:nvPr/>
        </p:nvGrpSpPr>
        <p:grpSpPr bwMode="auto">
          <a:xfrm>
            <a:off x="374650" y="1295400"/>
            <a:ext cx="2517775" cy="5151438"/>
            <a:chOff x="609600" y="806438"/>
            <a:chExt cx="2518872" cy="5151750"/>
          </a:xfrm>
        </p:grpSpPr>
        <p:grpSp>
          <p:nvGrpSpPr>
            <p:cNvPr id="13333" name="Group 10"/>
            <p:cNvGrpSpPr>
              <a:grpSpLocks/>
            </p:cNvGrpSpPr>
            <p:nvPr/>
          </p:nvGrpSpPr>
          <p:grpSpPr bwMode="auto">
            <a:xfrm rot="-1475771">
              <a:off x="609600" y="5753134"/>
              <a:ext cx="612775" cy="205054"/>
              <a:chOff x="1219599" y="5105047"/>
              <a:chExt cx="685008" cy="228602"/>
            </a:xfrm>
          </p:grpSpPr>
          <p:grpSp>
            <p:nvGrpSpPr>
              <p:cNvPr id="13335" name="Group 49"/>
              <p:cNvGrpSpPr>
                <a:grpSpLocks/>
              </p:cNvGrpSpPr>
              <p:nvPr/>
            </p:nvGrpSpPr>
            <p:grpSpPr bwMode="auto">
              <a:xfrm rot="6981886">
                <a:off x="1447801" y="4876845"/>
                <a:ext cx="228602" cy="685006"/>
                <a:chOff x="495304" y="4725194"/>
                <a:chExt cx="228600" cy="685006"/>
              </a:xfrm>
            </p:grpSpPr>
            <p:sp>
              <p:nvSpPr>
                <p:cNvPr id="14" name="Oval 13"/>
                <p:cNvSpPr/>
                <p:nvPr/>
              </p:nvSpPr>
              <p:spPr>
                <a:xfrm>
                  <a:off x="493896" y="4955745"/>
                  <a:ext cx="228316" cy="229027"/>
                </a:xfrm>
                <a:prstGeom prst="ellipse">
                  <a:avLst/>
                </a:prstGeom>
                <a:noFill/>
                <a:ln w="63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/>
                </a:p>
              </p:txBody>
            </p:sp>
            <p:cxnSp>
              <p:nvCxnSpPr>
                <p:cNvPr id="15" name="Straight Arrow Connector 14"/>
                <p:cNvCxnSpPr/>
                <p:nvPr/>
              </p:nvCxnSpPr>
              <p:spPr>
                <a:xfrm rot="5400000" flipH="1" flipV="1">
                  <a:off x="491965" y="4845614"/>
                  <a:ext cx="229027" cy="1770"/>
                </a:xfrm>
                <a:prstGeom prst="straightConnector1">
                  <a:avLst/>
                </a:prstGeom>
                <a:ln w="41275">
                  <a:solidFill>
                    <a:schemeClr val="bg1"/>
                  </a:solidFill>
                  <a:tailEnd type="stealth" w="med" len="med"/>
                </a:ln>
                <a:effectLst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" name="Straight Connector 15"/>
                <p:cNvCxnSpPr>
                  <a:stCxn id="14" idx="4"/>
                </p:cNvCxnSpPr>
                <p:nvPr/>
              </p:nvCxnSpPr>
              <p:spPr>
                <a:xfrm rot="5400000">
                  <a:off x="497690" y="5290416"/>
                  <a:ext cx="227252" cy="1769"/>
                </a:xfrm>
                <a:prstGeom prst="line">
                  <a:avLst/>
                </a:prstGeom>
                <a:ln w="41275">
                  <a:noFill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13" name="Straight Connector 12"/>
              <p:cNvCxnSpPr/>
              <p:nvPr/>
            </p:nvCxnSpPr>
            <p:spPr>
              <a:xfrm rot="11486297">
                <a:off x="1332946" y="5110514"/>
                <a:ext cx="138482" cy="38938"/>
              </a:xfrm>
              <a:prstGeom prst="line">
                <a:avLst/>
              </a:prstGeom>
              <a:ln w="41275">
                <a:solidFill>
                  <a:schemeClr val="bg1"/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7" name="Text Box 8"/>
            <p:cNvSpPr txBox="1">
              <a:spLocks noChangeArrowheads="1"/>
            </p:cNvSpPr>
            <p:nvPr/>
          </p:nvSpPr>
          <p:spPr bwMode="auto">
            <a:xfrm>
              <a:off x="2826716" y="806438"/>
              <a:ext cx="301756" cy="3079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blurRad="12700" dist="12700" dir="2700000" algn="tl" rotWithShape="0">
                <a:prstClr val="black"/>
              </a:outerShdw>
            </a:effectLst>
          </p:spPr>
          <p:txBody>
            <a:bodyPr>
              <a:spAutoFit/>
            </a:bodyPr>
            <a:lstStyle/>
            <a:p>
              <a:pPr>
                <a:defRPr/>
              </a:pPr>
              <a:endParaRPr lang="en-US" sz="1400" b="1" dirty="0">
                <a:solidFill>
                  <a:schemeClr val="bg1">
                    <a:lumMod val="95000"/>
                  </a:schemeClr>
                </a:solidFill>
                <a:latin typeface="Monotype Corsiva" pitchFamily="66" charset="0"/>
              </a:endParaRPr>
            </a:p>
          </p:txBody>
        </p:sp>
      </p:grpSp>
      <p:grpSp>
        <p:nvGrpSpPr>
          <p:cNvPr id="13315" name="Group 5"/>
          <p:cNvGrpSpPr>
            <a:grpSpLocks/>
          </p:cNvGrpSpPr>
          <p:nvPr/>
        </p:nvGrpSpPr>
        <p:grpSpPr bwMode="auto">
          <a:xfrm>
            <a:off x="2111375" y="901700"/>
            <a:ext cx="4921250" cy="5584825"/>
            <a:chOff x="2057400" y="748355"/>
            <a:chExt cx="4997573" cy="5738392"/>
          </a:xfrm>
        </p:grpSpPr>
        <p:grpSp>
          <p:nvGrpSpPr>
            <p:cNvPr id="13317" name="Group 1"/>
            <p:cNvGrpSpPr>
              <a:grpSpLocks/>
            </p:cNvGrpSpPr>
            <p:nvPr/>
          </p:nvGrpSpPr>
          <p:grpSpPr bwMode="auto">
            <a:xfrm>
              <a:off x="2057400" y="748355"/>
              <a:ext cx="4967376" cy="5728645"/>
              <a:chOff x="1981200" y="607108"/>
              <a:chExt cx="4967376" cy="5728645"/>
            </a:xfrm>
          </p:grpSpPr>
          <p:sp>
            <p:nvSpPr>
              <p:cNvPr id="13319" name="TextBox 7"/>
              <p:cNvSpPr txBox="1">
                <a:spLocks noChangeArrowheads="1"/>
              </p:cNvSpPr>
              <p:nvPr/>
            </p:nvSpPr>
            <p:spPr bwMode="auto">
              <a:xfrm>
                <a:off x="1981200" y="6089532"/>
                <a:ext cx="870751" cy="24622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1000"/>
                  <a:t>LO5 – H105</a:t>
                </a:r>
              </a:p>
            </p:txBody>
          </p:sp>
          <p:grpSp>
            <p:nvGrpSpPr>
              <p:cNvPr id="13320" name="Group 10"/>
              <p:cNvGrpSpPr>
                <a:grpSpLocks/>
              </p:cNvGrpSpPr>
              <p:nvPr/>
            </p:nvGrpSpPr>
            <p:grpSpPr bwMode="auto">
              <a:xfrm>
                <a:off x="2057400" y="607108"/>
                <a:ext cx="4891176" cy="5488892"/>
                <a:chOff x="2057400" y="607108"/>
                <a:chExt cx="4891176" cy="5488892"/>
              </a:xfrm>
            </p:grpSpPr>
            <p:grpSp>
              <p:nvGrpSpPr>
                <p:cNvPr id="13321" name="Group 9"/>
                <p:cNvGrpSpPr>
                  <a:grpSpLocks/>
                </p:cNvGrpSpPr>
                <p:nvPr/>
              </p:nvGrpSpPr>
              <p:grpSpPr bwMode="auto">
                <a:xfrm>
                  <a:off x="2057400" y="607108"/>
                  <a:ext cx="4891176" cy="5488892"/>
                  <a:chOff x="2209800" y="778132"/>
                  <a:chExt cx="4738776" cy="5317868"/>
                </a:xfrm>
              </p:grpSpPr>
              <p:pic>
                <p:nvPicPr>
                  <p:cNvPr id="13330" name="Picture 36" descr="moonimage4cut.jpg"/>
                  <p:cNvPicPr>
                    <a:picLocks noChangeAspect="1"/>
                  </p:cNvPicPr>
                  <p:nvPr/>
                </p:nvPicPr>
                <p:blipFill>
                  <a:blip r:embed="rId3"/>
                  <a:srcRect/>
                  <a:stretch>
                    <a:fillRect/>
                  </a:stretch>
                </p:blipFill>
                <p:spPr bwMode="auto">
                  <a:xfrm>
                    <a:off x="2209800" y="778132"/>
                    <a:ext cx="4738776" cy="531786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cxnSp>
                <p:nvCxnSpPr>
                  <p:cNvPr id="39" name="Straight Connector 38"/>
                  <p:cNvCxnSpPr/>
                  <p:nvPr/>
                </p:nvCxnSpPr>
                <p:spPr>
                  <a:xfrm flipV="1">
                    <a:off x="2563932" y="5789353"/>
                    <a:ext cx="456072" cy="1580"/>
                  </a:xfrm>
                  <a:prstGeom prst="line">
                    <a:avLst/>
                  </a:prstGeom>
                  <a:ln w="762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3332" name="TextBox 44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2469727" y="5486216"/>
                    <a:ext cx="639919" cy="307777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>
                    <a:spAutoFit/>
                  </a:bodyPr>
                  <a:lstStyle/>
                  <a:p>
                    <a:r>
                      <a:rPr lang="en-US" sz="1400" b="1">
                        <a:solidFill>
                          <a:schemeClr val="bg1"/>
                        </a:solidFill>
                      </a:rPr>
                      <a:t>30 km</a:t>
                    </a:r>
                  </a:p>
                </p:txBody>
              </p:sp>
            </p:grpSp>
            <p:grpSp>
              <p:nvGrpSpPr>
                <p:cNvPr id="13322" name="Group 9"/>
                <p:cNvGrpSpPr>
                  <a:grpSpLocks/>
                </p:cNvGrpSpPr>
                <p:nvPr/>
              </p:nvGrpSpPr>
              <p:grpSpPr bwMode="auto">
                <a:xfrm>
                  <a:off x="2212975" y="757237"/>
                  <a:ext cx="301625" cy="614363"/>
                  <a:chOff x="2549218" y="5772881"/>
                  <a:chExt cx="301630" cy="614054"/>
                </a:xfrm>
              </p:grpSpPr>
              <p:grpSp>
                <p:nvGrpSpPr>
                  <p:cNvPr id="13323" name="Group 10"/>
                  <p:cNvGrpSpPr>
                    <a:grpSpLocks/>
                  </p:cNvGrpSpPr>
                  <p:nvPr/>
                </p:nvGrpSpPr>
                <p:grpSpPr bwMode="auto">
                  <a:xfrm rot="-6937624">
                    <a:off x="2439591" y="5977439"/>
                    <a:ext cx="614054" cy="204937"/>
                    <a:chOff x="1219599" y="5105047"/>
                    <a:chExt cx="685008" cy="228602"/>
                  </a:xfrm>
                </p:grpSpPr>
                <p:grpSp>
                  <p:nvGrpSpPr>
                    <p:cNvPr id="13325" name="Group 49"/>
                    <p:cNvGrpSpPr>
                      <a:grpSpLocks/>
                    </p:cNvGrpSpPr>
                    <p:nvPr/>
                  </p:nvGrpSpPr>
                  <p:grpSpPr bwMode="auto">
                    <a:xfrm rot="6981886">
                      <a:off x="1447801" y="4876845"/>
                      <a:ext cx="228602" cy="685006"/>
                      <a:chOff x="495304" y="4725194"/>
                      <a:chExt cx="228600" cy="685006"/>
                    </a:xfrm>
                  </p:grpSpPr>
                  <p:sp>
                    <p:nvSpPr>
                      <p:cNvPr id="38" name="Oval 37"/>
                      <p:cNvSpPr/>
                      <p:nvPr/>
                    </p:nvSpPr>
                    <p:spPr>
                      <a:xfrm>
                        <a:off x="495905" y="4952457"/>
                        <a:ext cx="228383" cy="227339"/>
                      </a:xfrm>
                      <a:prstGeom prst="ellipse">
                        <a:avLst/>
                      </a:prstGeom>
                      <a:noFill/>
                      <a:ln w="6350"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>
                          <a:defRPr/>
                        </a:pPr>
                        <a:endParaRPr lang="en-US"/>
                      </a:p>
                    </p:txBody>
                  </p:sp>
                  <p:cxnSp>
                    <p:nvCxnSpPr>
                      <p:cNvPr id="40" name="Straight Arrow Connector 39"/>
                      <p:cNvCxnSpPr/>
                      <p:nvPr/>
                    </p:nvCxnSpPr>
                    <p:spPr>
                      <a:xfrm rot="5400000" flipH="1" flipV="1">
                        <a:off x="485302" y="4827998"/>
                        <a:ext cx="229158" cy="1799"/>
                      </a:xfrm>
                      <a:prstGeom prst="straightConnector1">
                        <a:avLst/>
                      </a:prstGeom>
                      <a:ln w="41275">
                        <a:solidFill>
                          <a:schemeClr val="bg1"/>
                        </a:solidFill>
                        <a:tailEnd type="stealth" w="med" len="med"/>
                      </a:ln>
                      <a:effectLst/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41" name="Straight Connector 40"/>
                      <p:cNvCxnSpPr>
                        <a:stCxn id="38" idx="4"/>
                      </p:cNvCxnSpPr>
                      <p:nvPr/>
                    </p:nvCxnSpPr>
                    <p:spPr>
                      <a:xfrm rot="5400000">
                        <a:off x="504553" y="5279748"/>
                        <a:ext cx="227339" cy="1798"/>
                      </a:xfrm>
                      <a:prstGeom prst="line">
                        <a:avLst/>
                      </a:prstGeom>
                      <a:ln w="41275">
                        <a:noFill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cxnSp>
                  <p:nvCxnSpPr>
                    <p:cNvPr id="36" name="Straight Connector 35"/>
                    <p:cNvCxnSpPr/>
                    <p:nvPr/>
                  </p:nvCxnSpPr>
                  <p:spPr>
                    <a:xfrm rot="11486297">
                      <a:off x="1332390" y="5108901"/>
                      <a:ext cx="138222" cy="37765"/>
                    </a:xfrm>
                    <a:prstGeom prst="line">
                      <a:avLst/>
                    </a:prstGeom>
                    <a:ln w="41275">
                      <a:solidFill>
                        <a:schemeClr val="bg1"/>
                      </a:solidFill>
                    </a:ln>
                    <a:effectLst/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sp>
                <p:nvSpPr>
                  <p:cNvPr id="34" name="Text Box 8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2549589" y="5934222"/>
                    <a:ext cx="301472" cy="308132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  <a:effectLst>
                    <a:outerShdw blurRad="12700" dist="12700" dir="2700000" algn="tl" rotWithShape="0">
                      <a:prstClr val="black"/>
                    </a:outerShdw>
                  </a:effectLst>
                </p:spPr>
                <p:txBody>
                  <a:bodyPr>
                    <a:spAutoFit/>
                  </a:bodyPr>
                  <a:lstStyle/>
                  <a:p>
                    <a:pPr>
                      <a:defRPr/>
                    </a:pPr>
                    <a:r>
                      <a:rPr lang="en-US" sz="1400" b="1" dirty="0">
                        <a:solidFill>
                          <a:schemeClr val="bg1">
                            <a:lumMod val="95000"/>
                          </a:schemeClr>
                        </a:solidFill>
                        <a:latin typeface="Monotype Corsiva" pitchFamily="66" charset="0"/>
                        <a:cs typeface="+mn-cs"/>
                      </a:rPr>
                      <a:t>N</a:t>
                    </a:r>
                  </a:p>
                </p:txBody>
              </p:sp>
            </p:grpSp>
          </p:grpSp>
        </p:grpSp>
        <p:sp>
          <p:nvSpPr>
            <p:cNvPr id="13318" name="TextBox 17"/>
            <p:cNvSpPr txBox="1">
              <a:spLocks noChangeArrowheads="1"/>
            </p:cNvSpPr>
            <p:nvPr/>
          </p:nvSpPr>
          <p:spPr bwMode="auto">
            <a:xfrm>
              <a:off x="5105400" y="6240526"/>
              <a:ext cx="1949573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r"/>
              <a:r>
                <a:rPr lang="en-US" sz="1000"/>
                <a:t>Blue Marble Matches Image #4</a:t>
              </a:r>
            </a:p>
          </p:txBody>
        </p:sp>
      </p:grpSp>
      <p:sp>
        <p:nvSpPr>
          <p:cNvPr id="13316" name="TextBox 29"/>
          <p:cNvSpPr txBox="1">
            <a:spLocks noChangeArrowheads="1"/>
          </p:cNvSpPr>
          <p:nvPr/>
        </p:nvSpPr>
        <p:spPr bwMode="auto">
          <a:xfrm>
            <a:off x="2324100" y="555625"/>
            <a:ext cx="44958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600" b="1" i="1"/>
              <a:t>EARTH’S MOON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338" name="Group 10"/>
          <p:cNvGrpSpPr>
            <a:grpSpLocks/>
          </p:cNvGrpSpPr>
          <p:nvPr/>
        </p:nvGrpSpPr>
        <p:grpSpPr bwMode="auto">
          <a:xfrm rot="-2858646">
            <a:off x="203994" y="6460332"/>
            <a:ext cx="612775" cy="204787"/>
            <a:chOff x="1219599" y="5105047"/>
            <a:chExt cx="685008" cy="228602"/>
          </a:xfrm>
        </p:grpSpPr>
        <p:grpSp>
          <p:nvGrpSpPr>
            <p:cNvPr id="14356" name="Group 49"/>
            <p:cNvGrpSpPr>
              <a:grpSpLocks/>
            </p:cNvGrpSpPr>
            <p:nvPr/>
          </p:nvGrpSpPr>
          <p:grpSpPr bwMode="auto">
            <a:xfrm rot="6981886">
              <a:off x="1447801" y="4876845"/>
              <a:ext cx="228602" cy="685006"/>
              <a:chOff x="495304" y="4725194"/>
              <a:chExt cx="228600" cy="685006"/>
            </a:xfrm>
          </p:grpSpPr>
          <p:sp>
            <p:nvSpPr>
              <p:cNvPr id="14" name="Oval 13"/>
              <p:cNvSpPr/>
              <p:nvPr/>
            </p:nvSpPr>
            <p:spPr>
              <a:xfrm>
                <a:off x="491479" y="4955895"/>
                <a:ext cx="230373" cy="228927"/>
              </a:xfrm>
              <a:prstGeom prst="ellipse">
                <a:avLst/>
              </a:prstGeom>
              <a:noFill/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cxnSp>
            <p:nvCxnSpPr>
              <p:cNvPr id="15" name="Straight Arrow Connector 14"/>
              <p:cNvCxnSpPr/>
              <p:nvPr/>
            </p:nvCxnSpPr>
            <p:spPr>
              <a:xfrm rot="5400000" flipH="1" flipV="1">
                <a:off x="492592" y="4841087"/>
                <a:ext cx="228927" cy="1773"/>
              </a:xfrm>
              <a:prstGeom prst="straightConnector1">
                <a:avLst/>
              </a:prstGeom>
              <a:ln w="41275">
                <a:solidFill>
                  <a:schemeClr val="bg1"/>
                </a:solidFill>
                <a:tailEnd type="stealth" w="med" len="med"/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Straight Connector 15"/>
              <p:cNvCxnSpPr>
                <a:stCxn id="14" idx="4"/>
              </p:cNvCxnSpPr>
              <p:nvPr/>
            </p:nvCxnSpPr>
            <p:spPr>
              <a:xfrm rot="5400000">
                <a:off x="495593" y="5290417"/>
                <a:ext cx="227153" cy="1772"/>
              </a:xfrm>
              <a:prstGeom prst="line">
                <a:avLst/>
              </a:prstGeom>
              <a:ln w="41275">
                <a:noFil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3" name="Straight Connector 12"/>
            <p:cNvCxnSpPr/>
            <p:nvPr/>
          </p:nvCxnSpPr>
          <p:spPr>
            <a:xfrm rot="11486297">
              <a:off x="1334354" y="5110380"/>
              <a:ext cx="138421" cy="38986"/>
            </a:xfrm>
            <a:prstGeom prst="line">
              <a:avLst/>
            </a:prstGeom>
            <a:ln w="41275"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339" name="Group 4"/>
          <p:cNvGrpSpPr>
            <a:grpSpLocks/>
          </p:cNvGrpSpPr>
          <p:nvPr/>
        </p:nvGrpSpPr>
        <p:grpSpPr bwMode="auto">
          <a:xfrm>
            <a:off x="836613" y="892175"/>
            <a:ext cx="7470775" cy="5605463"/>
            <a:chOff x="750372" y="682753"/>
            <a:chExt cx="7643257" cy="5735668"/>
          </a:xfrm>
        </p:grpSpPr>
        <p:grpSp>
          <p:nvGrpSpPr>
            <p:cNvPr id="14341" name="Group 1"/>
            <p:cNvGrpSpPr>
              <a:grpSpLocks/>
            </p:cNvGrpSpPr>
            <p:nvPr/>
          </p:nvGrpSpPr>
          <p:grpSpPr bwMode="auto">
            <a:xfrm>
              <a:off x="750372" y="682753"/>
              <a:ext cx="7643257" cy="5733420"/>
              <a:chOff x="1177682" y="990600"/>
              <a:chExt cx="6975718" cy="5232680"/>
            </a:xfrm>
          </p:grpSpPr>
          <p:sp>
            <p:nvSpPr>
              <p:cNvPr id="14343" name="TextBox 7"/>
              <p:cNvSpPr txBox="1">
                <a:spLocks noChangeArrowheads="1"/>
              </p:cNvSpPr>
              <p:nvPr/>
            </p:nvSpPr>
            <p:spPr bwMode="auto">
              <a:xfrm>
                <a:off x="1177682" y="5992448"/>
                <a:ext cx="761747" cy="23083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1000"/>
                  <a:t>AS15-1010</a:t>
                </a:r>
              </a:p>
            </p:txBody>
          </p:sp>
          <p:grpSp>
            <p:nvGrpSpPr>
              <p:cNvPr id="14344" name="Group 6"/>
              <p:cNvGrpSpPr>
                <a:grpSpLocks/>
              </p:cNvGrpSpPr>
              <p:nvPr/>
            </p:nvGrpSpPr>
            <p:grpSpPr bwMode="auto">
              <a:xfrm>
                <a:off x="1177682" y="990600"/>
                <a:ext cx="6975718" cy="5011196"/>
                <a:chOff x="1177682" y="990600"/>
                <a:chExt cx="6975718" cy="5011196"/>
              </a:xfrm>
            </p:grpSpPr>
            <p:pic>
              <p:nvPicPr>
                <p:cNvPr id="14345" name="Picture 11" descr="moonimage5cut.jpg"/>
                <p:cNvPicPr>
                  <a:picLocks noChangeAspect="1"/>
                </p:cNvPicPr>
                <p:nvPr/>
              </p:nvPicPr>
              <p:blipFill>
                <a:blip r:embed="rId3"/>
                <a:srcRect/>
                <a:stretch>
                  <a:fillRect/>
                </a:stretch>
              </p:blipFill>
              <p:spPr bwMode="auto">
                <a:xfrm>
                  <a:off x="1177682" y="990600"/>
                  <a:ext cx="6975718" cy="501119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cxnSp>
              <p:nvCxnSpPr>
                <p:cNvPr id="20" name="Straight Connector 19"/>
                <p:cNvCxnSpPr/>
                <p:nvPr/>
              </p:nvCxnSpPr>
              <p:spPr>
                <a:xfrm>
                  <a:off x="1480072" y="5632329"/>
                  <a:ext cx="1295533" cy="0"/>
                </a:xfrm>
                <a:prstGeom prst="line">
                  <a:avLst/>
                </a:prstGeom>
                <a:ln w="76200"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4347" name="TextBox 20"/>
                <p:cNvSpPr txBox="1">
                  <a:spLocks noChangeArrowheads="1"/>
                </p:cNvSpPr>
                <p:nvPr/>
              </p:nvSpPr>
              <p:spPr bwMode="auto">
                <a:xfrm>
                  <a:off x="1742377" y="5266678"/>
                  <a:ext cx="704039" cy="33855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en-US" sz="1600" b="1">
                      <a:solidFill>
                        <a:schemeClr val="bg1"/>
                      </a:solidFill>
                    </a:rPr>
                    <a:t>25 km</a:t>
                  </a:r>
                </a:p>
              </p:txBody>
            </p:sp>
            <p:grpSp>
              <p:nvGrpSpPr>
                <p:cNvPr id="14348" name="Group 9"/>
                <p:cNvGrpSpPr>
                  <a:grpSpLocks/>
                </p:cNvGrpSpPr>
                <p:nvPr/>
              </p:nvGrpSpPr>
              <p:grpSpPr bwMode="auto">
                <a:xfrm>
                  <a:off x="1313127" y="1138237"/>
                  <a:ext cx="301625" cy="614363"/>
                  <a:chOff x="2549218" y="5772881"/>
                  <a:chExt cx="301630" cy="614054"/>
                </a:xfrm>
              </p:grpSpPr>
              <p:grpSp>
                <p:nvGrpSpPr>
                  <p:cNvPr id="14349" name="Group 10"/>
                  <p:cNvGrpSpPr>
                    <a:grpSpLocks/>
                  </p:cNvGrpSpPr>
                  <p:nvPr/>
                </p:nvGrpSpPr>
                <p:grpSpPr bwMode="auto">
                  <a:xfrm rot="-6937624">
                    <a:off x="2439591" y="5977439"/>
                    <a:ext cx="614054" cy="204937"/>
                    <a:chOff x="1219599" y="5105047"/>
                    <a:chExt cx="685008" cy="228602"/>
                  </a:xfrm>
                </p:grpSpPr>
                <p:grpSp>
                  <p:nvGrpSpPr>
                    <p:cNvPr id="14351" name="Group 49"/>
                    <p:cNvGrpSpPr>
                      <a:grpSpLocks/>
                    </p:cNvGrpSpPr>
                    <p:nvPr/>
                  </p:nvGrpSpPr>
                  <p:grpSpPr bwMode="auto">
                    <a:xfrm rot="6981886">
                      <a:off x="1447801" y="4876845"/>
                      <a:ext cx="228602" cy="685006"/>
                      <a:chOff x="495304" y="4725194"/>
                      <a:chExt cx="228600" cy="685006"/>
                    </a:xfrm>
                  </p:grpSpPr>
                  <p:sp>
                    <p:nvSpPr>
                      <p:cNvPr id="36" name="Oval 35"/>
                      <p:cNvSpPr/>
                      <p:nvPr/>
                    </p:nvSpPr>
                    <p:spPr>
                      <a:xfrm>
                        <a:off x="494598" y="4952337"/>
                        <a:ext cx="229834" cy="228111"/>
                      </a:xfrm>
                      <a:prstGeom prst="ellipse">
                        <a:avLst/>
                      </a:prstGeom>
                      <a:noFill/>
                      <a:ln w="6350"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>
                          <a:defRPr/>
                        </a:pPr>
                        <a:endParaRPr lang="en-US"/>
                      </a:p>
                    </p:txBody>
                  </p:sp>
                  <p:cxnSp>
                    <p:nvCxnSpPr>
                      <p:cNvPr id="37" name="Straight Arrow Connector 36"/>
                      <p:cNvCxnSpPr/>
                      <p:nvPr/>
                    </p:nvCxnSpPr>
                    <p:spPr>
                      <a:xfrm rot="5400000" flipH="1" flipV="1">
                        <a:off x="484148" y="4829315"/>
                        <a:ext cx="228111" cy="1654"/>
                      </a:xfrm>
                      <a:prstGeom prst="straightConnector1">
                        <a:avLst/>
                      </a:prstGeom>
                      <a:ln w="41275">
                        <a:solidFill>
                          <a:schemeClr val="bg1"/>
                        </a:solidFill>
                        <a:tailEnd type="stealth" w="med" len="med"/>
                      </a:ln>
                      <a:effectLst/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38" name="Straight Connector 37"/>
                      <p:cNvCxnSpPr>
                        <a:stCxn id="36" idx="4"/>
                      </p:cNvCxnSpPr>
                      <p:nvPr/>
                    </p:nvCxnSpPr>
                    <p:spPr>
                      <a:xfrm rot="5400000">
                        <a:off x="504002" y="5279545"/>
                        <a:ext cx="226458" cy="1654"/>
                      </a:xfrm>
                      <a:prstGeom prst="line">
                        <a:avLst/>
                      </a:prstGeom>
                      <a:ln w="41275">
                        <a:noFill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cxnSp>
                  <p:nvCxnSpPr>
                    <p:cNvPr id="35" name="Straight Connector 34"/>
                    <p:cNvCxnSpPr/>
                    <p:nvPr/>
                  </p:nvCxnSpPr>
                  <p:spPr>
                    <a:xfrm rot="11486297">
                      <a:off x="1334889" y="5108033"/>
                      <a:ext cx="138850" cy="38030"/>
                    </a:xfrm>
                    <a:prstGeom prst="line">
                      <a:avLst/>
                    </a:prstGeom>
                    <a:ln w="41275">
                      <a:solidFill>
                        <a:schemeClr val="bg1"/>
                      </a:solidFill>
                    </a:ln>
                    <a:effectLst/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sp>
                <p:nvSpPr>
                  <p:cNvPr id="33" name="Text Box 8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2548662" y="5935007"/>
                    <a:ext cx="302395" cy="308206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  <a:effectLst>
                    <a:outerShdw blurRad="12700" dist="12700" dir="2700000" algn="tl" rotWithShape="0">
                      <a:prstClr val="black"/>
                    </a:outerShdw>
                  </a:effectLst>
                </p:spPr>
                <p:txBody>
                  <a:bodyPr>
                    <a:spAutoFit/>
                  </a:bodyPr>
                  <a:lstStyle/>
                  <a:p>
                    <a:pPr>
                      <a:defRPr/>
                    </a:pPr>
                    <a:r>
                      <a:rPr lang="en-US" sz="1400" b="1" dirty="0">
                        <a:solidFill>
                          <a:schemeClr val="bg1">
                            <a:lumMod val="95000"/>
                          </a:schemeClr>
                        </a:solidFill>
                        <a:latin typeface="Monotype Corsiva" pitchFamily="66" charset="0"/>
                        <a:cs typeface="+mn-cs"/>
                      </a:rPr>
                      <a:t>N</a:t>
                    </a:r>
                  </a:p>
                </p:txBody>
              </p:sp>
            </p:grpSp>
          </p:grpSp>
        </p:grpSp>
        <p:sp>
          <p:nvSpPr>
            <p:cNvPr id="14342" name="TextBox 17"/>
            <p:cNvSpPr txBox="1">
              <a:spLocks noChangeArrowheads="1"/>
            </p:cNvSpPr>
            <p:nvPr/>
          </p:nvSpPr>
          <p:spPr bwMode="auto">
            <a:xfrm>
              <a:off x="6432427" y="6172200"/>
              <a:ext cx="1949573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r"/>
              <a:r>
                <a:rPr lang="en-US" sz="1000"/>
                <a:t>Blue Marble Matches Image #5</a:t>
              </a:r>
            </a:p>
          </p:txBody>
        </p:sp>
      </p:grpSp>
      <p:sp>
        <p:nvSpPr>
          <p:cNvPr id="14340" name="TextBox 27"/>
          <p:cNvSpPr txBox="1">
            <a:spLocks noChangeArrowheads="1"/>
          </p:cNvSpPr>
          <p:nvPr/>
        </p:nvSpPr>
        <p:spPr bwMode="auto">
          <a:xfrm>
            <a:off x="2324100" y="555625"/>
            <a:ext cx="44958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600" b="1" i="1"/>
              <a:t>EARTH’S MOON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362" name="Group 2"/>
          <p:cNvGrpSpPr>
            <a:grpSpLocks/>
          </p:cNvGrpSpPr>
          <p:nvPr/>
        </p:nvGrpSpPr>
        <p:grpSpPr bwMode="auto">
          <a:xfrm>
            <a:off x="430213" y="950913"/>
            <a:ext cx="8283575" cy="5462587"/>
            <a:chOff x="443608" y="1031421"/>
            <a:chExt cx="8283832" cy="5463200"/>
          </a:xfrm>
        </p:grpSpPr>
        <p:grpSp>
          <p:nvGrpSpPr>
            <p:cNvPr id="15364" name="Group 1"/>
            <p:cNvGrpSpPr>
              <a:grpSpLocks/>
            </p:cNvGrpSpPr>
            <p:nvPr/>
          </p:nvGrpSpPr>
          <p:grpSpPr bwMode="auto">
            <a:xfrm>
              <a:off x="443608" y="1031421"/>
              <a:ext cx="8274928" cy="5455739"/>
              <a:chOff x="335672" y="761999"/>
              <a:chExt cx="8274928" cy="5455739"/>
            </a:xfrm>
          </p:grpSpPr>
          <p:sp>
            <p:nvSpPr>
              <p:cNvPr id="15366" name="TextBox 7"/>
              <p:cNvSpPr txBox="1">
                <a:spLocks noChangeArrowheads="1"/>
              </p:cNvSpPr>
              <p:nvPr/>
            </p:nvSpPr>
            <p:spPr bwMode="auto">
              <a:xfrm>
                <a:off x="348009" y="5971517"/>
                <a:ext cx="941283" cy="24622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1000"/>
                  <a:t>A15_m_0424</a:t>
                </a:r>
              </a:p>
            </p:txBody>
          </p:sp>
          <p:grpSp>
            <p:nvGrpSpPr>
              <p:cNvPr id="15367" name="Group 10"/>
              <p:cNvGrpSpPr>
                <a:grpSpLocks/>
              </p:cNvGrpSpPr>
              <p:nvPr/>
            </p:nvGrpSpPr>
            <p:grpSpPr bwMode="auto">
              <a:xfrm>
                <a:off x="335672" y="761999"/>
                <a:ext cx="8274928" cy="5209519"/>
                <a:chOff x="335672" y="761999"/>
                <a:chExt cx="8274928" cy="5209519"/>
              </a:xfrm>
            </p:grpSpPr>
            <p:pic>
              <p:nvPicPr>
                <p:cNvPr id="15368" name="Picture 19" descr="moonimage6cut.jpg"/>
                <p:cNvPicPr>
                  <a:picLocks noChangeAspect="1"/>
                </p:cNvPicPr>
                <p:nvPr/>
              </p:nvPicPr>
              <p:blipFill>
                <a:blip r:embed="rId3"/>
                <a:srcRect/>
                <a:stretch>
                  <a:fillRect/>
                </a:stretch>
              </p:blipFill>
              <p:spPr bwMode="auto">
                <a:xfrm>
                  <a:off x="335672" y="761999"/>
                  <a:ext cx="8274928" cy="5209519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cxnSp>
              <p:nvCxnSpPr>
                <p:cNvPr id="22" name="Straight Connector 21"/>
                <p:cNvCxnSpPr/>
                <p:nvPr/>
              </p:nvCxnSpPr>
              <p:spPr>
                <a:xfrm>
                  <a:off x="610318" y="5558374"/>
                  <a:ext cx="900141" cy="0"/>
                </a:xfrm>
                <a:prstGeom prst="line">
                  <a:avLst/>
                </a:prstGeom>
                <a:ln w="76200"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5370" name="TextBox 24"/>
                <p:cNvSpPr txBox="1">
                  <a:spLocks noChangeArrowheads="1"/>
                </p:cNvSpPr>
                <p:nvPr/>
              </p:nvSpPr>
              <p:spPr bwMode="auto">
                <a:xfrm>
                  <a:off x="708819" y="5211993"/>
                  <a:ext cx="704039" cy="33855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en-US" sz="1600" b="1">
                      <a:solidFill>
                        <a:schemeClr val="bg1"/>
                      </a:solidFill>
                    </a:rPr>
                    <a:t>10 km</a:t>
                  </a:r>
                </a:p>
              </p:txBody>
            </p:sp>
            <p:grpSp>
              <p:nvGrpSpPr>
                <p:cNvPr id="15371" name="Group 17"/>
                <p:cNvGrpSpPr>
                  <a:grpSpLocks/>
                </p:cNvGrpSpPr>
                <p:nvPr/>
              </p:nvGrpSpPr>
              <p:grpSpPr bwMode="auto">
                <a:xfrm>
                  <a:off x="8247063" y="835223"/>
                  <a:ext cx="287337" cy="307777"/>
                  <a:chOff x="8599100" y="543198"/>
                  <a:chExt cx="254234" cy="272144"/>
                </a:xfrm>
              </p:grpSpPr>
              <p:sp>
                <p:nvSpPr>
                  <p:cNvPr id="21" name="Oval 20"/>
                  <p:cNvSpPr/>
                  <p:nvPr/>
                </p:nvSpPr>
                <p:spPr bwMode="auto">
                  <a:xfrm>
                    <a:off x="8598540" y="573914"/>
                    <a:ext cx="254243" cy="230234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15381" name="Rectangle 15"/>
                  <p:cNvSpPr>
                    <a:spLocks noChangeArrowheads="1"/>
                  </p:cNvSpPr>
                  <p:nvPr/>
                </p:nvSpPr>
                <p:spPr bwMode="auto">
                  <a:xfrm>
                    <a:off x="8633058" y="543198"/>
                    <a:ext cx="190500" cy="272144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>
                    <a:spAutoFit/>
                  </a:bodyPr>
                  <a:lstStyle/>
                  <a:p>
                    <a:pPr algn="ctr" eaLnBrk="0" hangingPunct="0"/>
                    <a:r>
                      <a:rPr lang="en-US" sz="1400" b="1">
                        <a:solidFill>
                          <a:schemeClr val="bg1"/>
                        </a:solidFill>
                        <a:latin typeface="Calibri" pitchFamily="34" charset="0"/>
                      </a:rPr>
                      <a:t>6</a:t>
                    </a:r>
                  </a:p>
                </p:txBody>
              </p:sp>
            </p:grpSp>
            <p:grpSp>
              <p:nvGrpSpPr>
                <p:cNvPr id="15372" name="Group 9"/>
                <p:cNvGrpSpPr>
                  <a:grpSpLocks/>
                </p:cNvGrpSpPr>
                <p:nvPr/>
              </p:nvGrpSpPr>
              <p:grpSpPr bwMode="auto">
                <a:xfrm>
                  <a:off x="460375" y="914400"/>
                  <a:ext cx="301625" cy="614363"/>
                  <a:chOff x="2549218" y="5772881"/>
                  <a:chExt cx="301630" cy="614054"/>
                </a:xfrm>
              </p:grpSpPr>
              <p:grpSp>
                <p:nvGrpSpPr>
                  <p:cNvPr id="15373" name="Group 10"/>
                  <p:cNvGrpSpPr>
                    <a:grpSpLocks/>
                  </p:cNvGrpSpPr>
                  <p:nvPr/>
                </p:nvGrpSpPr>
                <p:grpSpPr bwMode="auto">
                  <a:xfrm rot="-6937624">
                    <a:off x="2439591" y="5977439"/>
                    <a:ext cx="614054" cy="204937"/>
                    <a:chOff x="1219599" y="5105047"/>
                    <a:chExt cx="685008" cy="228602"/>
                  </a:xfrm>
                </p:grpSpPr>
                <p:grpSp>
                  <p:nvGrpSpPr>
                    <p:cNvPr id="15375" name="Group 49"/>
                    <p:cNvGrpSpPr>
                      <a:grpSpLocks/>
                    </p:cNvGrpSpPr>
                    <p:nvPr/>
                  </p:nvGrpSpPr>
                  <p:grpSpPr bwMode="auto">
                    <a:xfrm rot="6981886">
                      <a:off x="1447801" y="4876845"/>
                      <a:ext cx="228602" cy="685006"/>
                      <a:chOff x="495304" y="4725194"/>
                      <a:chExt cx="228600" cy="685006"/>
                    </a:xfrm>
                  </p:grpSpPr>
                  <p:sp>
                    <p:nvSpPr>
                      <p:cNvPr id="30" name="Oval 29"/>
                      <p:cNvSpPr/>
                      <p:nvPr/>
                    </p:nvSpPr>
                    <p:spPr>
                      <a:xfrm>
                        <a:off x="496436" y="4951788"/>
                        <a:ext cx="228445" cy="228361"/>
                      </a:xfrm>
                      <a:prstGeom prst="ellipse">
                        <a:avLst/>
                      </a:prstGeom>
                      <a:noFill/>
                      <a:ln w="6350"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>
                          <a:defRPr/>
                        </a:pPr>
                        <a:endParaRPr lang="en-US"/>
                      </a:p>
                    </p:txBody>
                  </p:sp>
                  <p:cxnSp>
                    <p:nvCxnSpPr>
                      <p:cNvPr id="31" name="Straight Arrow Connector 30"/>
                      <p:cNvCxnSpPr/>
                      <p:nvPr/>
                    </p:nvCxnSpPr>
                    <p:spPr>
                      <a:xfrm rot="5400000" flipH="1" flipV="1">
                        <a:off x="484569" y="4828004"/>
                        <a:ext cx="228361" cy="1770"/>
                      </a:xfrm>
                      <a:prstGeom prst="straightConnector1">
                        <a:avLst/>
                      </a:prstGeom>
                      <a:ln w="41275">
                        <a:solidFill>
                          <a:schemeClr val="bg1"/>
                        </a:solidFill>
                        <a:tailEnd type="stealth" w="med" len="med"/>
                      </a:ln>
                      <a:effectLst/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32" name="Straight Connector 31"/>
                      <p:cNvCxnSpPr>
                        <a:stCxn id="30" idx="4"/>
                      </p:cNvCxnSpPr>
                      <p:nvPr/>
                    </p:nvCxnSpPr>
                    <p:spPr>
                      <a:xfrm rot="5400000">
                        <a:off x="505446" y="5280082"/>
                        <a:ext cx="226591" cy="1770"/>
                      </a:xfrm>
                      <a:prstGeom prst="line">
                        <a:avLst/>
                      </a:prstGeom>
                      <a:ln w="41275">
                        <a:noFill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cxnSp>
                  <p:nvCxnSpPr>
                    <p:cNvPr id="29" name="Straight Connector 28"/>
                    <p:cNvCxnSpPr/>
                    <p:nvPr/>
                  </p:nvCxnSpPr>
                  <p:spPr>
                    <a:xfrm rot="11486297">
                      <a:off x="1333475" y="5109652"/>
                      <a:ext cx="138079" cy="37190"/>
                    </a:xfrm>
                    <a:prstGeom prst="line">
                      <a:avLst/>
                    </a:prstGeom>
                    <a:ln w="41275">
                      <a:solidFill>
                        <a:schemeClr val="bg1"/>
                      </a:solidFill>
                    </a:ln>
                    <a:effectLst/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sp>
                <p:nvSpPr>
                  <p:cNvPr id="27" name="Text Box 8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2549931" y="5934759"/>
                    <a:ext cx="301639" cy="307855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  <a:effectLst>
                    <a:outerShdw blurRad="12700" dist="12700" dir="2700000" algn="tl" rotWithShape="0">
                      <a:prstClr val="black"/>
                    </a:outerShdw>
                  </a:effectLst>
                </p:spPr>
                <p:txBody>
                  <a:bodyPr>
                    <a:spAutoFit/>
                  </a:bodyPr>
                  <a:lstStyle/>
                  <a:p>
                    <a:pPr>
                      <a:defRPr/>
                    </a:pPr>
                    <a:r>
                      <a:rPr lang="en-US" sz="1400" b="1" dirty="0">
                        <a:solidFill>
                          <a:schemeClr val="bg1">
                            <a:lumMod val="95000"/>
                          </a:schemeClr>
                        </a:solidFill>
                        <a:latin typeface="Monotype Corsiva" pitchFamily="66" charset="0"/>
                        <a:cs typeface="+mn-cs"/>
                      </a:rPr>
                      <a:t>N</a:t>
                    </a:r>
                  </a:p>
                </p:txBody>
              </p:sp>
            </p:grpSp>
          </p:grpSp>
        </p:grpSp>
        <p:sp>
          <p:nvSpPr>
            <p:cNvPr id="15365" name="TextBox 17"/>
            <p:cNvSpPr txBox="1">
              <a:spLocks noChangeArrowheads="1"/>
            </p:cNvSpPr>
            <p:nvPr/>
          </p:nvSpPr>
          <p:spPr bwMode="auto">
            <a:xfrm>
              <a:off x="6777867" y="6248400"/>
              <a:ext cx="1949573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r"/>
              <a:r>
                <a:rPr lang="en-US" sz="1000"/>
                <a:t>Blue Marble Matches Image #6</a:t>
              </a:r>
            </a:p>
          </p:txBody>
        </p:sp>
      </p:grpSp>
      <p:sp>
        <p:nvSpPr>
          <p:cNvPr id="15363" name="TextBox 33"/>
          <p:cNvSpPr txBox="1">
            <a:spLocks noChangeArrowheads="1"/>
          </p:cNvSpPr>
          <p:nvPr/>
        </p:nvSpPr>
        <p:spPr bwMode="auto">
          <a:xfrm>
            <a:off x="2324100" y="555625"/>
            <a:ext cx="44958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600" b="1" i="1"/>
              <a:t>EARTH’S MOON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386" name="Group 19"/>
          <p:cNvGrpSpPr>
            <a:grpSpLocks/>
          </p:cNvGrpSpPr>
          <p:nvPr/>
        </p:nvGrpSpPr>
        <p:grpSpPr bwMode="auto">
          <a:xfrm rot="6104895">
            <a:off x="807243" y="4310857"/>
            <a:ext cx="1903413" cy="927100"/>
            <a:chOff x="606190" y="4954587"/>
            <a:chExt cx="1903401" cy="927374"/>
          </a:xfrm>
        </p:grpSpPr>
        <p:grpSp>
          <p:nvGrpSpPr>
            <p:cNvPr id="16406" name="Group 10"/>
            <p:cNvGrpSpPr>
              <a:grpSpLocks/>
            </p:cNvGrpSpPr>
            <p:nvPr/>
          </p:nvGrpSpPr>
          <p:grpSpPr bwMode="auto">
            <a:xfrm rot="-10032269">
              <a:off x="606190" y="5679021"/>
              <a:ext cx="612775" cy="202940"/>
              <a:chOff x="1219599" y="5105047"/>
              <a:chExt cx="685008" cy="228602"/>
            </a:xfrm>
          </p:grpSpPr>
          <p:grpSp>
            <p:nvGrpSpPr>
              <p:cNvPr id="16408" name="Group 49"/>
              <p:cNvGrpSpPr>
                <a:grpSpLocks/>
              </p:cNvGrpSpPr>
              <p:nvPr/>
            </p:nvGrpSpPr>
            <p:grpSpPr bwMode="auto">
              <a:xfrm rot="6981886">
                <a:off x="1447801" y="4876845"/>
                <a:ext cx="228602" cy="685006"/>
                <a:chOff x="495304" y="4725194"/>
                <a:chExt cx="228600" cy="685006"/>
              </a:xfrm>
            </p:grpSpPr>
            <p:sp>
              <p:nvSpPr>
                <p:cNvPr id="14" name="Oval 13"/>
                <p:cNvSpPr/>
                <p:nvPr/>
              </p:nvSpPr>
              <p:spPr>
                <a:xfrm>
                  <a:off x="493957" y="4954454"/>
                  <a:ext cx="228961" cy="228927"/>
                </a:xfrm>
                <a:prstGeom prst="ellipse">
                  <a:avLst/>
                </a:prstGeom>
                <a:noFill/>
                <a:ln w="63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/>
                </a:p>
              </p:txBody>
            </p:sp>
            <p:cxnSp>
              <p:nvCxnSpPr>
                <p:cNvPr id="15" name="Straight Arrow Connector 14"/>
                <p:cNvCxnSpPr/>
                <p:nvPr/>
              </p:nvCxnSpPr>
              <p:spPr>
                <a:xfrm rot="5400000" flipH="1" flipV="1">
                  <a:off x="496134" y="4838829"/>
                  <a:ext cx="228926" cy="1789"/>
                </a:xfrm>
                <a:prstGeom prst="straightConnector1">
                  <a:avLst/>
                </a:prstGeom>
                <a:ln w="41275">
                  <a:solidFill>
                    <a:schemeClr val="bg1"/>
                  </a:solidFill>
                  <a:tailEnd type="stealth" w="med" len="med"/>
                </a:ln>
                <a:effectLst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" name="Straight Connector 15"/>
                <p:cNvCxnSpPr>
                  <a:stCxn id="14" idx="4"/>
                </p:cNvCxnSpPr>
                <p:nvPr/>
              </p:nvCxnSpPr>
              <p:spPr>
                <a:xfrm rot="5400000">
                  <a:off x="497517" y="5288520"/>
                  <a:ext cx="227152" cy="1789"/>
                </a:xfrm>
                <a:prstGeom prst="line">
                  <a:avLst/>
                </a:prstGeom>
                <a:ln w="41275">
                  <a:noFill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13" name="Straight Connector 12"/>
              <p:cNvCxnSpPr/>
              <p:nvPr/>
            </p:nvCxnSpPr>
            <p:spPr>
              <a:xfrm rot="11486297">
                <a:off x="1332888" y="5113163"/>
                <a:ext cx="138420" cy="39353"/>
              </a:xfrm>
              <a:prstGeom prst="line">
                <a:avLst/>
              </a:prstGeom>
              <a:ln w="41275">
                <a:solidFill>
                  <a:schemeClr val="bg1"/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7" name="Text Box 8"/>
            <p:cNvSpPr txBox="1">
              <a:spLocks noChangeArrowheads="1"/>
            </p:cNvSpPr>
            <p:nvPr/>
          </p:nvSpPr>
          <p:spPr bwMode="auto">
            <a:xfrm rot="15495105">
              <a:off x="2205572" y="4953778"/>
              <a:ext cx="301714" cy="3047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blurRad="12700" dist="12700" dir="2700000" algn="tl" rotWithShape="0">
                <a:prstClr val="black"/>
              </a:outerShdw>
            </a:effectLst>
          </p:spPr>
          <p:txBody>
            <a:bodyPr>
              <a:spAutoFit/>
            </a:bodyPr>
            <a:lstStyle/>
            <a:p>
              <a:pPr>
                <a:defRPr/>
              </a:pPr>
              <a:endParaRPr lang="en-US" sz="1400" b="1" dirty="0">
                <a:solidFill>
                  <a:schemeClr val="bg1">
                    <a:lumMod val="95000"/>
                  </a:schemeClr>
                </a:solidFill>
                <a:latin typeface="Monotype Corsiva" pitchFamily="66" charset="0"/>
              </a:endParaRPr>
            </a:p>
          </p:txBody>
        </p:sp>
      </p:grpSp>
      <p:cxnSp>
        <p:nvCxnSpPr>
          <p:cNvPr id="21" name="Straight Connector 20"/>
          <p:cNvCxnSpPr/>
          <p:nvPr/>
        </p:nvCxnSpPr>
        <p:spPr>
          <a:xfrm>
            <a:off x="6931025" y="1090613"/>
            <a:ext cx="1428750" cy="542925"/>
          </a:xfrm>
          <a:prstGeom prst="line">
            <a:avLst/>
          </a:prstGeom>
          <a:ln w="762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388" name="TextBox 21"/>
          <p:cNvSpPr txBox="1">
            <a:spLocks noChangeArrowheads="1"/>
          </p:cNvSpPr>
          <p:nvPr/>
        </p:nvSpPr>
        <p:spPr bwMode="auto">
          <a:xfrm rot="1189623">
            <a:off x="7472363" y="993775"/>
            <a:ext cx="744537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>
                <a:solidFill>
                  <a:schemeClr val="bg1"/>
                </a:solidFill>
              </a:rPr>
              <a:t>40 km</a:t>
            </a:r>
          </a:p>
        </p:txBody>
      </p:sp>
      <p:grpSp>
        <p:nvGrpSpPr>
          <p:cNvPr id="16389" name="Group 6"/>
          <p:cNvGrpSpPr>
            <a:grpSpLocks/>
          </p:cNvGrpSpPr>
          <p:nvPr/>
        </p:nvGrpSpPr>
        <p:grpSpPr bwMode="auto">
          <a:xfrm>
            <a:off x="760413" y="912813"/>
            <a:ext cx="7620000" cy="5584825"/>
            <a:chOff x="760636" y="806397"/>
            <a:chExt cx="7620217" cy="5584243"/>
          </a:xfrm>
        </p:grpSpPr>
        <p:grpSp>
          <p:nvGrpSpPr>
            <p:cNvPr id="16391" name="Group 2"/>
            <p:cNvGrpSpPr>
              <a:grpSpLocks/>
            </p:cNvGrpSpPr>
            <p:nvPr/>
          </p:nvGrpSpPr>
          <p:grpSpPr bwMode="auto">
            <a:xfrm>
              <a:off x="760636" y="806397"/>
              <a:ext cx="7613281" cy="5581351"/>
              <a:chOff x="1056642" y="806397"/>
              <a:chExt cx="7230004" cy="5300368"/>
            </a:xfrm>
          </p:grpSpPr>
          <p:sp>
            <p:nvSpPr>
              <p:cNvPr id="16393" name="TextBox 7"/>
              <p:cNvSpPr txBox="1">
                <a:spLocks noChangeArrowheads="1"/>
              </p:cNvSpPr>
              <p:nvPr/>
            </p:nvSpPr>
            <p:spPr bwMode="auto">
              <a:xfrm>
                <a:off x="1057937" y="5872940"/>
                <a:ext cx="679251" cy="23382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1000"/>
                  <a:t>Apollo 15</a:t>
                </a:r>
              </a:p>
            </p:txBody>
          </p:sp>
          <p:grpSp>
            <p:nvGrpSpPr>
              <p:cNvPr id="16394" name="Group 9"/>
              <p:cNvGrpSpPr>
                <a:grpSpLocks/>
              </p:cNvGrpSpPr>
              <p:nvPr/>
            </p:nvGrpSpPr>
            <p:grpSpPr bwMode="auto">
              <a:xfrm>
                <a:off x="1056642" y="806397"/>
                <a:ext cx="7230004" cy="5107630"/>
                <a:chOff x="1056642" y="806397"/>
                <a:chExt cx="7230004" cy="5107630"/>
              </a:xfrm>
            </p:grpSpPr>
            <p:pic>
              <p:nvPicPr>
                <p:cNvPr id="16395" name="Picture 1"/>
                <p:cNvPicPr>
                  <a:picLocks noChangeAspect="1" noChangeArrowheads="1"/>
                </p:cNvPicPr>
                <p:nvPr/>
              </p:nvPicPr>
              <p:blipFill>
                <a:blip r:embed="rId3">
                  <a:grayscl/>
                </a:blip>
                <a:srcRect t="4999" b="16679"/>
                <a:stretch>
                  <a:fillRect/>
                </a:stretch>
              </p:blipFill>
              <p:spPr bwMode="auto">
                <a:xfrm>
                  <a:off x="1056642" y="806397"/>
                  <a:ext cx="7230004" cy="5061003"/>
                </a:xfrm>
                <a:prstGeom prst="rect">
                  <a:avLst/>
                </a:prstGeom>
                <a:noFill/>
                <a:ln w="9525">
                  <a:noFill/>
                  <a:round/>
                  <a:headEnd/>
                  <a:tailEnd/>
                </a:ln>
              </p:spPr>
            </p:pic>
            <p:grpSp>
              <p:nvGrpSpPr>
                <p:cNvPr id="16396" name="Group 1"/>
                <p:cNvGrpSpPr>
                  <a:grpSpLocks/>
                </p:cNvGrpSpPr>
                <p:nvPr/>
              </p:nvGrpSpPr>
              <p:grpSpPr bwMode="auto">
                <a:xfrm>
                  <a:off x="1146175" y="914400"/>
                  <a:ext cx="301625" cy="614363"/>
                  <a:chOff x="1017234" y="1066799"/>
                  <a:chExt cx="301625" cy="614363"/>
                </a:xfrm>
              </p:grpSpPr>
              <p:grpSp>
                <p:nvGrpSpPr>
                  <p:cNvPr id="16399" name="Group 10"/>
                  <p:cNvGrpSpPr>
                    <a:grpSpLocks/>
                  </p:cNvGrpSpPr>
                  <p:nvPr/>
                </p:nvGrpSpPr>
                <p:grpSpPr bwMode="auto">
                  <a:xfrm rot="3807474">
                    <a:off x="880815" y="1271514"/>
                    <a:ext cx="614363" cy="204934"/>
                    <a:chOff x="1219599" y="5105047"/>
                    <a:chExt cx="685008" cy="228602"/>
                  </a:xfrm>
                </p:grpSpPr>
                <p:grpSp>
                  <p:nvGrpSpPr>
                    <p:cNvPr id="16401" name="Group 49"/>
                    <p:cNvGrpSpPr>
                      <a:grpSpLocks/>
                    </p:cNvGrpSpPr>
                    <p:nvPr/>
                  </p:nvGrpSpPr>
                  <p:grpSpPr bwMode="auto">
                    <a:xfrm rot="6981886">
                      <a:off x="1447801" y="4876845"/>
                      <a:ext cx="228602" cy="685006"/>
                      <a:chOff x="495304" y="4725194"/>
                      <a:chExt cx="228600" cy="685006"/>
                    </a:xfrm>
                  </p:grpSpPr>
                  <p:sp>
                    <p:nvSpPr>
                      <p:cNvPr id="38" name="Oval 37"/>
                      <p:cNvSpPr/>
                      <p:nvPr/>
                    </p:nvSpPr>
                    <p:spPr>
                      <a:xfrm>
                        <a:off x="496346" y="4954126"/>
                        <a:ext cx="228714" cy="226902"/>
                      </a:xfrm>
                      <a:prstGeom prst="ellipse">
                        <a:avLst/>
                      </a:prstGeom>
                      <a:noFill/>
                      <a:ln w="6350"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>
                          <a:defRPr/>
                        </a:pPr>
                        <a:endParaRPr lang="en-US"/>
                      </a:p>
                    </p:txBody>
                  </p:sp>
                  <p:cxnSp>
                    <p:nvCxnSpPr>
                      <p:cNvPr id="39" name="Straight Arrow Connector 38"/>
                      <p:cNvCxnSpPr/>
                      <p:nvPr/>
                    </p:nvCxnSpPr>
                    <p:spPr>
                      <a:xfrm rot="5400000" flipH="1" flipV="1">
                        <a:off x="490413" y="4831408"/>
                        <a:ext cx="226902" cy="1681"/>
                      </a:xfrm>
                      <a:prstGeom prst="straightConnector1">
                        <a:avLst/>
                      </a:prstGeom>
                      <a:ln w="41275">
                        <a:solidFill>
                          <a:schemeClr val="bg1"/>
                        </a:solidFill>
                        <a:tailEnd type="stealth" w="med" len="med"/>
                      </a:ln>
                      <a:effectLst/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40" name="Straight Connector 39"/>
                      <p:cNvCxnSpPr>
                        <a:stCxn id="38" idx="4"/>
                      </p:cNvCxnSpPr>
                      <p:nvPr/>
                    </p:nvCxnSpPr>
                    <p:spPr>
                      <a:xfrm rot="5400000">
                        <a:off x="508371" y="5277704"/>
                        <a:ext cx="225222" cy="1682"/>
                      </a:xfrm>
                      <a:prstGeom prst="line">
                        <a:avLst/>
                      </a:prstGeom>
                      <a:ln w="41275">
                        <a:noFill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cxnSp>
                  <p:nvCxnSpPr>
                    <p:cNvPr id="37" name="Straight Connector 36"/>
                    <p:cNvCxnSpPr/>
                    <p:nvPr/>
                  </p:nvCxnSpPr>
                  <p:spPr>
                    <a:xfrm rot="11486297">
                      <a:off x="1332670" y="5110572"/>
                      <a:ext cx="137822" cy="36998"/>
                    </a:xfrm>
                    <a:prstGeom prst="line">
                      <a:avLst/>
                    </a:prstGeom>
                    <a:ln w="41275">
                      <a:solidFill>
                        <a:schemeClr val="bg1"/>
                      </a:solidFill>
                    </a:ln>
                    <a:effectLst/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sp>
                <p:nvSpPr>
                  <p:cNvPr id="35" name="Text Box 8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1016650" y="1228625"/>
                    <a:ext cx="301524" cy="307514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  <a:effectLst>
                    <a:outerShdw blurRad="12700" dist="12700" dir="2700000" algn="tl" rotWithShape="0">
                      <a:prstClr val="black"/>
                    </a:outerShdw>
                  </a:effectLst>
                </p:spPr>
                <p:txBody>
                  <a:bodyPr>
                    <a:spAutoFit/>
                  </a:bodyPr>
                  <a:lstStyle/>
                  <a:p>
                    <a:pPr>
                      <a:defRPr/>
                    </a:pPr>
                    <a:r>
                      <a:rPr lang="en-US" sz="1400" b="1" dirty="0">
                        <a:solidFill>
                          <a:schemeClr val="bg1">
                            <a:lumMod val="95000"/>
                          </a:schemeClr>
                        </a:solidFill>
                        <a:latin typeface="Monotype Corsiva" pitchFamily="66" charset="0"/>
                        <a:cs typeface="+mn-cs"/>
                      </a:rPr>
                      <a:t>N</a:t>
                    </a:r>
                  </a:p>
                </p:txBody>
              </p:sp>
            </p:grpSp>
            <p:cxnSp>
              <p:nvCxnSpPr>
                <p:cNvPr id="41" name="Straight Connector 40"/>
                <p:cNvCxnSpPr/>
                <p:nvPr/>
              </p:nvCxnSpPr>
              <p:spPr>
                <a:xfrm rot="7800000">
                  <a:off x="1551206" y="4856766"/>
                  <a:ext cx="960229" cy="1153331"/>
                </a:xfrm>
                <a:prstGeom prst="line">
                  <a:avLst/>
                </a:prstGeom>
                <a:ln w="76200"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6398" name="TextBox 41"/>
                <p:cNvSpPr txBox="1">
                  <a:spLocks noChangeArrowheads="1"/>
                </p:cNvSpPr>
                <p:nvPr/>
              </p:nvSpPr>
              <p:spPr bwMode="auto">
                <a:xfrm>
                  <a:off x="1694156" y="5087687"/>
                  <a:ext cx="704039" cy="33855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en-US" sz="1600" b="1">
                      <a:solidFill>
                        <a:schemeClr val="bg1"/>
                      </a:solidFill>
                    </a:rPr>
                    <a:t>40 km</a:t>
                  </a:r>
                </a:p>
              </p:txBody>
            </p:sp>
          </p:grpSp>
        </p:grpSp>
        <p:sp>
          <p:nvSpPr>
            <p:cNvPr id="16392" name="TextBox 17"/>
            <p:cNvSpPr txBox="1">
              <a:spLocks noChangeArrowheads="1"/>
            </p:cNvSpPr>
            <p:nvPr/>
          </p:nvSpPr>
          <p:spPr bwMode="auto">
            <a:xfrm>
              <a:off x="6431280" y="6144419"/>
              <a:ext cx="1949573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r"/>
              <a:r>
                <a:rPr lang="en-US" sz="1000"/>
                <a:t>Blue Marble Matches Image #7</a:t>
              </a:r>
            </a:p>
          </p:txBody>
        </p:sp>
      </p:grpSp>
      <p:sp>
        <p:nvSpPr>
          <p:cNvPr id="16390" name="TextBox 32"/>
          <p:cNvSpPr txBox="1">
            <a:spLocks noChangeArrowheads="1"/>
          </p:cNvSpPr>
          <p:nvPr/>
        </p:nvSpPr>
        <p:spPr bwMode="auto">
          <a:xfrm>
            <a:off x="2324100" y="555625"/>
            <a:ext cx="44958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600" b="1" i="1"/>
              <a:t>EARTH’S MOON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410" name="Group 49"/>
          <p:cNvGrpSpPr>
            <a:grpSpLocks/>
          </p:cNvGrpSpPr>
          <p:nvPr/>
        </p:nvGrpSpPr>
        <p:grpSpPr bwMode="auto">
          <a:xfrm rot="4245022">
            <a:off x="449263" y="5149850"/>
            <a:ext cx="204788" cy="611187"/>
            <a:chOff x="495304" y="4725194"/>
            <a:chExt cx="228600" cy="685006"/>
          </a:xfrm>
        </p:grpSpPr>
        <p:sp>
          <p:nvSpPr>
            <p:cNvPr id="14" name="Oval 13"/>
            <p:cNvSpPr/>
            <p:nvPr/>
          </p:nvSpPr>
          <p:spPr>
            <a:xfrm>
              <a:off x="494671" y="4954910"/>
              <a:ext cx="230372" cy="229522"/>
            </a:xfrm>
            <a:prstGeom prst="ellipse">
              <a:avLst/>
            </a:prstGeom>
            <a:noFill/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cxnSp>
          <p:nvCxnSpPr>
            <p:cNvPr id="15" name="Straight Arrow Connector 14"/>
            <p:cNvCxnSpPr/>
            <p:nvPr/>
          </p:nvCxnSpPr>
          <p:spPr>
            <a:xfrm rot="5400000" flipH="1" flipV="1">
              <a:off x="494100" y="4842283"/>
              <a:ext cx="229522" cy="1773"/>
            </a:xfrm>
            <a:prstGeom prst="straightConnector1">
              <a:avLst/>
            </a:prstGeom>
            <a:ln w="41275">
              <a:solidFill>
                <a:schemeClr val="bg1"/>
              </a:solidFill>
              <a:tailEnd type="stealth" w="med" len="med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>
              <a:stCxn id="14" idx="4"/>
            </p:cNvCxnSpPr>
            <p:nvPr/>
          </p:nvCxnSpPr>
          <p:spPr>
            <a:xfrm rot="5400000">
              <a:off x="496768" y="5290500"/>
              <a:ext cx="227742" cy="1773"/>
            </a:xfrm>
            <a:prstGeom prst="line">
              <a:avLst/>
            </a:prstGeom>
            <a:ln w="41275"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3" name="Straight Connector 12"/>
          <p:cNvCxnSpPr/>
          <p:nvPr/>
        </p:nvCxnSpPr>
        <p:spPr bwMode="auto">
          <a:xfrm rot="8749433">
            <a:off x="758825" y="5740400"/>
            <a:ext cx="123825" cy="34925"/>
          </a:xfrm>
          <a:prstGeom prst="line">
            <a:avLst/>
          </a:prstGeom>
          <a:ln w="41275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 Box 8"/>
          <p:cNvSpPr txBox="1">
            <a:spLocks noChangeArrowheads="1"/>
          </p:cNvSpPr>
          <p:nvPr/>
        </p:nvSpPr>
        <p:spPr bwMode="auto">
          <a:xfrm>
            <a:off x="1219200" y="5562600"/>
            <a:ext cx="30162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12700" dist="12700" dir="2700000" algn="tl" rotWithShape="0">
              <a:prstClr val="black"/>
            </a:outerShdw>
          </a:effectLst>
        </p:spPr>
        <p:txBody>
          <a:bodyPr>
            <a:spAutoFit/>
          </a:bodyPr>
          <a:lstStyle/>
          <a:p>
            <a:pPr>
              <a:defRPr/>
            </a:pPr>
            <a:r>
              <a:rPr lang="en-US" sz="1400" b="1" dirty="0">
                <a:solidFill>
                  <a:schemeClr val="bg1">
                    <a:lumMod val="95000"/>
                  </a:schemeClr>
                </a:solidFill>
                <a:latin typeface="Monotype Corsiva" pitchFamily="66" charset="0"/>
              </a:rPr>
              <a:t>N</a:t>
            </a:r>
          </a:p>
        </p:txBody>
      </p:sp>
      <p:cxnSp>
        <p:nvCxnSpPr>
          <p:cNvPr id="20" name="Straight Connector 19"/>
          <p:cNvCxnSpPr/>
          <p:nvPr/>
        </p:nvCxnSpPr>
        <p:spPr>
          <a:xfrm>
            <a:off x="2066925" y="5572125"/>
            <a:ext cx="1857375" cy="38100"/>
          </a:xfrm>
          <a:prstGeom prst="line">
            <a:avLst/>
          </a:prstGeom>
          <a:ln w="762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414" name="TextBox 20"/>
          <p:cNvSpPr txBox="1">
            <a:spLocks noChangeArrowheads="1"/>
          </p:cNvSpPr>
          <p:nvPr/>
        </p:nvSpPr>
        <p:spPr bwMode="auto">
          <a:xfrm>
            <a:off x="2667000" y="5181600"/>
            <a:ext cx="8128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solidFill>
                  <a:schemeClr val="bg1"/>
                </a:solidFill>
              </a:rPr>
              <a:t>20 km</a:t>
            </a:r>
          </a:p>
        </p:txBody>
      </p:sp>
      <p:cxnSp>
        <p:nvCxnSpPr>
          <p:cNvPr id="22" name="Straight Arrow Connector 21"/>
          <p:cNvCxnSpPr/>
          <p:nvPr/>
        </p:nvCxnSpPr>
        <p:spPr bwMode="auto">
          <a:xfrm rot="16200000" flipV="1">
            <a:off x="1301750" y="5480050"/>
            <a:ext cx="234950" cy="0"/>
          </a:xfrm>
          <a:prstGeom prst="straightConnector1">
            <a:avLst/>
          </a:prstGeom>
          <a:ln w="41275">
            <a:solidFill>
              <a:schemeClr val="bg1"/>
            </a:solidFill>
            <a:tailEnd type="stealth" w="med" len="med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 bwMode="auto">
          <a:xfrm rot="16200000" flipH="1">
            <a:off x="1333500" y="5876925"/>
            <a:ext cx="171450" cy="0"/>
          </a:xfrm>
          <a:prstGeom prst="line">
            <a:avLst/>
          </a:prstGeom>
          <a:ln w="41275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7417" name="Group 4"/>
          <p:cNvGrpSpPr>
            <a:grpSpLocks/>
          </p:cNvGrpSpPr>
          <p:nvPr/>
        </p:nvGrpSpPr>
        <p:grpSpPr bwMode="auto">
          <a:xfrm>
            <a:off x="742950" y="884238"/>
            <a:ext cx="7658100" cy="5613400"/>
            <a:chOff x="701424" y="692642"/>
            <a:chExt cx="7735309" cy="5669899"/>
          </a:xfrm>
        </p:grpSpPr>
        <p:grpSp>
          <p:nvGrpSpPr>
            <p:cNvPr id="17419" name="Group 3"/>
            <p:cNvGrpSpPr>
              <a:grpSpLocks/>
            </p:cNvGrpSpPr>
            <p:nvPr/>
          </p:nvGrpSpPr>
          <p:grpSpPr bwMode="auto">
            <a:xfrm>
              <a:off x="701424" y="692642"/>
              <a:ext cx="7733048" cy="5659354"/>
              <a:chOff x="757578" y="910787"/>
              <a:chExt cx="7395822" cy="5412559"/>
            </a:xfrm>
          </p:grpSpPr>
          <p:sp>
            <p:nvSpPr>
              <p:cNvPr id="17421" name="TextBox 7"/>
              <p:cNvSpPr txBox="1">
                <a:spLocks noChangeArrowheads="1"/>
              </p:cNvSpPr>
              <p:nvPr/>
            </p:nvSpPr>
            <p:spPr bwMode="auto">
              <a:xfrm>
                <a:off x="779141" y="6087862"/>
                <a:ext cx="684069" cy="23548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1000"/>
                  <a:t>Apollo 15</a:t>
                </a:r>
              </a:p>
            </p:txBody>
          </p:sp>
          <p:grpSp>
            <p:nvGrpSpPr>
              <p:cNvPr id="17422" name="Group 7"/>
              <p:cNvGrpSpPr>
                <a:grpSpLocks/>
              </p:cNvGrpSpPr>
              <p:nvPr/>
            </p:nvGrpSpPr>
            <p:grpSpPr bwMode="auto">
              <a:xfrm>
                <a:off x="757578" y="910787"/>
                <a:ext cx="7395822" cy="5177075"/>
                <a:chOff x="1219200" y="1287262"/>
                <a:chExt cx="6858000" cy="4800600"/>
              </a:xfrm>
            </p:grpSpPr>
            <p:pic>
              <p:nvPicPr>
                <p:cNvPr id="17423" name="Picture 2"/>
                <p:cNvPicPr>
                  <a:picLocks noChangeAspect="1" noChangeArrowheads="1"/>
                </p:cNvPicPr>
                <p:nvPr/>
              </p:nvPicPr>
              <p:blipFill>
                <a:blip r:embed="rId3"/>
                <a:srcRect t="32626"/>
                <a:stretch>
                  <a:fillRect/>
                </a:stretch>
              </p:blipFill>
              <p:spPr bwMode="auto">
                <a:xfrm>
                  <a:off x="1219200" y="1287262"/>
                  <a:ext cx="6858000" cy="4800600"/>
                </a:xfrm>
                <a:prstGeom prst="rect">
                  <a:avLst/>
                </a:prstGeom>
                <a:noFill/>
                <a:ln w="9525">
                  <a:noFill/>
                  <a:round/>
                  <a:headEnd/>
                  <a:tailEnd/>
                </a:ln>
              </p:spPr>
            </p:pic>
            <p:grpSp>
              <p:nvGrpSpPr>
                <p:cNvPr id="17424" name="Group 6"/>
                <p:cNvGrpSpPr>
                  <a:grpSpLocks/>
                </p:cNvGrpSpPr>
                <p:nvPr/>
              </p:nvGrpSpPr>
              <p:grpSpPr bwMode="auto">
                <a:xfrm>
                  <a:off x="1361134" y="5295366"/>
                  <a:ext cx="1462088" cy="406613"/>
                  <a:chOff x="1361134" y="5295366"/>
                  <a:chExt cx="1462088" cy="406613"/>
                </a:xfrm>
              </p:grpSpPr>
              <p:cxnSp>
                <p:nvCxnSpPr>
                  <p:cNvPr id="23" name="Straight Connector 22"/>
                  <p:cNvCxnSpPr/>
                  <p:nvPr/>
                </p:nvCxnSpPr>
                <p:spPr>
                  <a:xfrm flipH="1">
                    <a:off x="1361405" y="5701255"/>
                    <a:ext cx="1461875" cy="0"/>
                  </a:xfrm>
                  <a:prstGeom prst="line">
                    <a:avLst/>
                  </a:prstGeom>
                  <a:ln w="762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7434" name="TextBox 24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1682043" y="5295366"/>
                    <a:ext cx="769763" cy="369332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>
                    <a:spAutoFit/>
                  </a:bodyPr>
                  <a:lstStyle/>
                  <a:p>
                    <a:r>
                      <a:rPr lang="en-US" b="1">
                        <a:solidFill>
                          <a:schemeClr val="bg1"/>
                        </a:solidFill>
                      </a:rPr>
                      <a:t>20 km</a:t>
                    </a:r>
                  </a:p>
                </p:txBody>
              </p:sp>
            </p:grpSp>
            <p:grpSp>
              <p:nvGrpSpPr>
                <p:cNvPr id="17425" name="Group 9"/>
                <p:cNvGrpSpPr>
                  <a:grpSpLocks/>
                </p:cNvGrpSpPr>
                <p:nvPr/>
              </p:nvGrpSpPr>
              <p:grpSpPr bwMode="auto">
                <a:xfrm>
                  <a:off x="1292225" y="1478437"/>
                  <a:ext cx="301625" cy="614363"/>
                  <a:chOff x="2549218" y="5772881"/>
                  <a:chExt cx="301630" cy="614054"/>
                </a:xfrm>
              </p:grpSpPr>
              <p:grpSp>
                <p:nvGrpSpPr>
                  <p:cNvPr id="17426" name="Group 10"/>
                  <p:cNvGrpSpPr>
                    <a:grpSpLocks/>
                  </p:cNvGrpSpPr>
                  <p:nvPr/>
                </p:nvGrpSpPr>
                <p:grpSpPr bwMode="auto">
                  <a:xfrm rot="-6937624">
                    <a:off x="2439591" y="5977439"/>
                    <a:ext cx="614054" cy="204937"/>
                    <a:chOff x="1219599" y="5105047"/>
                    <a:chExt cx="685008" cy="228602"/>
                  </a:xfrm>
                </p:grpSpPr>
                <p:grpSp>
                  <p:nvGrpSpPr>
                    <p:cNvPr id="17428" name="Group 49"/>
                    <p:cNvGrpSpPr>
                      <a:grpSpLocks/>
                    </p:cNvGrpSpPr>
                    <p:nvPr/>
                  </p:nvGrpSpPr>
                  <p:grpSpPr bwMode="auto">
                    <a:xfrm rot="6981886">
                      <a:off x="1447801" y="4876845"/>
                      <a:ext cx="228602" cy="685006"/>
                      <a:chOff x="495304" y="4725194"/>
                      <a:chExt cx="228600" cy="685006"/>
                    </a:xfrm>
                  </p:grpSpPr>
                  <p:sp>
                    <p:nvSpPr>
                      <p:cNvPr id="31" name="Oval 30"/>
                      <p:cNvSpPr/>
                      <p:nvPr/>
                    </p:nvSpPr>
                    <p:spPr>
                      <a:xfrm>
                        <a:off x="495104" y="4951235"/>
                        <a:ext cx="228424" cy="228319"/>
                      </a:xfrm>
                      <a:prstGeom prst="ellipse">
                        <a:avLst/>
                      </a:prstGeom>
                      <a:noFill/>
                      <a:ln w="6350"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>
                          <a:defRPr/>
                        </a:pPr>
                        <a:endParaRPr lang="en-US"/>
                      </a:p>
                    </p:txBody>
                  </p:sp>
                  <p:cxnSp>
                    <p:nvCxnSpPr>
                      <p:cNvPr id="32" name="Straight Arrow Connector 31"/>
                      <p:cNvCxnSpPr/>
                      <p:nvPr/>
                    </p:nvCxnSpPr>
                    <p:spPr>
                      <a:xfrm rot="5400000" flipH="1" flipV="1">
                        <a:off x="483370" y="4826900"/>
                        <a:ext cx="228319" cy="1587"/>
                      </a:xfrm>
                      <a:prstGeom prst="straightConnector1">
                        <a:avLst/>
                      </a:prstGeom>
                      <a:ln w="41275">
                        <a:solidFill>
                          <a:schemeClr val="bg1"/>
                        </a:solidFill>
                        <a:tailEnd type="stealth" w="med" len="med"/>
                      </a:ln>
                      <a:effectLst/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33" name="Straight Connector 32"/>
                      <p:cNvCxnSpPr>
                        <a:stCxn id="31" idx="4"/>
                      </p:cNvCxnSpPr>
                      <p:nvPr/>
                    </p:nvCxnSpPr>
                    <p:spPr>
                      <a:xfrm rot="5400000">
                        <a:off x="504268" y="5279355"/>
                        <a:ext cx="226734" cy="1586"/>
                      </a:xfrm>
                      <a:prstGeom prst="line">
                        <a:avLst/>
                      </a:prstGeom>
                      <a:ln w="41275">
                        <a:noFill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cxnSp>
                  <p:nvCxnSpPr>
                    <p:cNvPr id="30" name="Straight Connector 29"/>
                    <p:cNvCxnSpPr/>
                    <p:nvPr/>
                  </p:nvCxnSpPr>
                  <p:spPr>
                    <a:xfrm rot="11486297">
                      <a:off x="1337062" y="5107531"/>
                      <a:ext cx="137943" cy="38071"/>
                    </a:xfrm>
                    <a:prstGeom prst="line">
                      <a:avLst/>
                    </a:prstGeom>
                    <a:ln w="41275">
                      <a:solidFill>
                        <a:schemeClr val="bg1"/>
                      </a:solidFill>
                    </a:ln>
                    <a:effectLst/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sp>
                <p:nvSpPr>
                  <p:cNvPr id="28" name="Text Box 8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2548718" y="5934289"/>
                    <a:ext cx="301481" cy="307005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  <a:effectLst>
                    <a:outerShdw blurRad="12700" dist="12700" dir="2700000" algn="tl" rotWithShape="0">
                      <a:prstClr val="black"/>
                    </a:outerShdw>
                  </a:effectLst>
                </p:spPr>
                <p:txBody>
                  <a:bodyPr>
                    <a:spAutoFit/>
                  </a:bodyPr>
                  <a:lstStyle/>
                  <a:p>
                    <a:pPr>
                      <a:defRPr/>
                    </a:pPr>
                    <a:r>
                      <a:rPr lang="en-US" sz="1400" b="1" dirty="0">
                        <a:solidFill>
                          <a:schemeClr val="bg1">
                            <a:lumMod val="95000"/>
                          </a:schemeClr>
                        </a:solidFill>
                        <a:latin typeface="Monotype Corsiva" pitchFamily="66" charset="0"/>
                        <a:cs typeface="+mn-cs"/>
                      </a:rPr>
                      <a:t>N</a:t>
                    </a:r>
                  </a:p>
                </p:txBody>
              </p:sp>
            </p:grpSp>
          </p:grpSp>
        </p:grpSp>
        <p:sp>
          <p:nvSpPr>
            <p:cNvPr id="17420" name="TextBox 17"/>
            <p:cNvSpPr txBox="1">
              <a:spLocks noChangeArrowheads="1"/>
            </p:cNvSpPr>
            <p:nvPr/>
          </p:nvSpPr>
          <p:spPr bwMode="auto">
            <a:xfrm>
              <a:off x="6487160" y="6116320"/>
              <a:ext cx="1949573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r"/>
              <a:r>
                <a:rPr lang="en-US" sz="1000"/>
                <a:t>Blue Marble Matches Image #8</a:t>
              </a:r>
            </a:p>
          </p:txBody>
        </p:sp>
      </p:grpSp>
      <p:sp>
        <p:nvSpPr>
          <p:cNvPr id="17418" name="TextBox 35"/>
          <p:cNvSpPr txBox="1">
            <a:spLocks noChangeArrowheads="1"/>
          </p:cNvSpPr>
          <p:nvPr/>
        </p:nvSpPr>
        <p:spPr bwMode="auto">
          <a:xfrm>
            <a:off x="2324100" y="555625"/>
            <a:ext cx="44958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600" b="1" i="1"/>
              <a:t>EARTH’S MOON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14937</TotalTime>
  <Words>107</Words>
  <Application>Microsoft Office PowerPoint</Application>
  <PresentationFormat>On-screen Show (4:3)</PresentationFormat>
  <Paragraphs>44</Paragraphs>
  <Slides>8</Slides>
  <Notes>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Paige Graff</dc:creator>
  <cp:lastModifiedBy>pgraff</cp:lastModifiedBy>
  <cp:revision>273</cp:revision>
  <dcterms:created xsi:type="dcterms:W3CDTF">2011-01-12T13:58:00Z</dcterms:created>
  <dcterms:modified xsi:type="dcterms:W3CDTF">2013-04-13T11:00:28Z</dcterms:modified>
</cp:coreProperties>
</file>